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0"/>
  </p:notesMasterIdLst>
  <p:sldIdLst>
    <p:sldId id="705" r:id="rId2"/>
    <p:sldId id="707" r:id="rId3"/>
    <p:sldId id="708" r:id="rId4"/>
    <p:sldId id="709" r:id="rId5"/>
    <p:sldId id="710" r:id="rId6"/>
    <p:sldId id="711" r:id="rId7"/>
    <p:sldId id="712" r:id="rId8"/>
    <p:sldId id="713" r:id="rId9"/>
    <p:sldId id="714" r:id="rId10"/>
    <p:sldId id="715" r:id="rId11"/>
    <p:sldId id="716" r:id="rId12"/>
    <p:sldId id="717" r:id="rId13"/>
    <p:sldId id="718" r:id="rId14"/>
    <p:sldId id="719" r:id="rId15"/>
    <p:sldId id="720" r:id="rId16"/>
    <p:sldId id="721" r:id="rId17"/>
    <p:sldId id="722" r:id="rId18"/>
    <p:sldId id="723" r:id="rId19"/>
    <p:sldId id="724" r:id="rId20"/>
    <p:sldId id="725" r:id="rId21"/>
    <p:sldId id="726" r:id="rId22"/>
    <p:sldId id="727" r:id="rId23"/>
    <p:sldId id="728" r:id="rId24"/>
    <p:sldId id="729" r:id="rId25"/>
    <p:sldId id="730" r:id="rId26"/>
    <p:sldId id="739" r:id="rId27"/>
    <p:sldId id="731" r:id="rId28"/>
    <p:sldId id="732" r:id="rId29"/>
    <p:sldId id="733" r:id="rId30"/>
    <p:sldId id="734" r:id="rId31"/>
    <p:sldId id="735" r:id="rId32"/>
    <p:sldId id="736" r:id="rId33"/>
    <p:sldId id="737" r:id="rId34"/>
    <p:sldId id="738" r:id="rId35"/>
    <p:sldId id="740" r:id="rId36"/>
    <p:sldId id="741" r:id="rId37"/>
    <p:sldId id="742" r:id="rId38"/>
    <p:sldId id="743" r:id="rId39"/>
    <p:sldId id="744" r:id="rId40"/>
    <p:sldId id="745" r:id="rId41"/>
    <p:sldId id="746" r:id="rId42"/>
    <p:sldId id="747" r:id="rId43"/>
    <p:sldId id="748" r:id="rId44"/>
    <p:sldId id="749" r:id="rId45"/>
    <p:sldId id="751" r:id="rId46"/>
    <p:sldId id="752" r:id="rId47"/>
    <p:sldId id="753" r:id="rId48"/>
    <p:sldId id="758" r:id="rId49"/>
    <p:sldId id="766" r:id="rId50"/>
    <p:sldId id="759" r:id="rId51"/>
    <p:sldId id="760" r:id="rId52"/>
    <p:sldId id="761" r:id="rId53"/>
    <p:sldId id="767" r:id="rId54"/>
    <p:sldId id="762" r:id="rId55"/>
    <p:sldId id="763" r:id="rId56"/>
    <p:sldId id="764" r:id="rId57"/>
    <p:sldId id="765" r:id="rId58"/>
    <p:sldId id="754" r:id="rId59"/>
    <p:sldId id="755" r:id="rId60"/>
    <p:sldId id="756" r:id="rId61"/>
    <p:sldId id="768" r:id="rId62"/>
    <p:sldId id="757" r:id="rId63"/>
    <p:sldId id="769" r:id="rId64"/>
    <p:sldId id="771" r:id="rId65"/>
    <p:sldId id="772" r:id="rId66"/>
    <p:sldId id="773" r:id="rId67"/>
    <p:sldId id="774" r:id="rId68"/>
    <p:sldId id="780" r:id="rId69"/>
    <p:sldId id="781" r:id="rId70"/>
    <p:sldId id="782" r:id="rId71"/>
    <p:sldId id="783" r:id="rId72"/>
    <p:sldId id="784" r:id="rId73"/>
    <p:sldId id="785" r:id="rId74"/>
    <p:sldId id="775" r:id="rId75"/>
    <p:sldId id="776" r:id="rId76"/>
    <p:sldId id="777" r:id="rId77"/>
    <p:sldId id="778" r:id="rId78"/>
    <p:sldId id="779" r:id="rId79"/>
    <p:sldId id="770" r:id="rId80"/>
    <p:sldId id="786" r:id="rId81"/>
    <p:sldId id="787" r:id="rId82"/>
    <p:sldId id="788" r:id="rId83"/>
    <p:sldId id="789" r:id="rId84"/>
    <p:sldId id="797" r:id="rId85"/>
    <p:sldId id="790" r:id="rId86"/>
    <p:sldId id="791" r:id="rId87"/>
    <p:sldId id="792" r:id="rId88"/>
    <p:sldId id="798" r:id="rId89"/>
    <p:sldId id="799" r:id="rId90"/>
    <p:sldId id="800" r:id="rId91"/>
    <p:sldId id="801" r:id="rId92"/>
    <p:sldId id="802" r:id="rId93"/>
    <p:sldId id="803" r:id="rId94"/>
    <p:sldId id="804" r:id="rId95"/>
    <p:sldId id="805" r:id="rId96"/>
    <p:sldId id="810" r:id="rId97"/>
    <p:sldId id="811" r:id="rId98"/>
    <p:sldId id="806" r:id="rId99"/>
    <p:sldId id="809" r:id="rId100"/>
    <p:sldId id="807" r:id="rId101"/>
    <p:sldId id="808" r:id="rId102"/>
    <p:sldId id="812" r:id="rId103"/>
    <p:sldId id="793" r:id="rId104"/>
    <p:sldId id="794" r:id="rId105"/>
    <p:sldId id="795" r:id="rId106"/>
    <p:sldId id="796" r:id="rId107"/>
    <p:sldId id="813" r:id="rId108"/>
    <p:sldId id="814" r:id="rId109"/>
    <p:sldId id="815" r:id="rId110"/>
    <p:sldId id="816" r:id="rId111"/>
    <p:sldId id="817" r:id="rId112"/>
    <p:sldId id="818" r:id="rId113"/>
    <p:sldId id="819" r:id="rId114"/>
    <p:sldId id="824" r:id="rId115"/>
    <p:sldId id="825" r:id="rId116"/>
    <p:sldId id="826" r:id="rId117"/>
    <p:sldId id="827" r:id="rId118"/>
    <p:sldId id="828" r:id="rId119"/>
    <p:sldId id="829" r:id="rId120"/>
    <p:sldId id="840" r:id="rId121"/>
    <p:sldId id="830" r:id="rId122"/>
    <p:sldId id="831" r:id="rId123"/>
    <p:sldId id="832" r:id="rId124"/>
    <p:sldId id="833" r:id="rId125"/>
    <p:sldId id="834" r:id="rId126"/>
    <p:sldId id="835" r:id="rId127"/>
    <p:sldId id="836" r:id="rId128"/>
    <p:sldId id="837" r:id="rId129"/>
    <p:sldId id="838" r:id="rId130"/>
    <p:sldId id="839" r:id="rId131"/>
    <p:sldId id="841" r:id="rId132"/>
    <p:sldId id="842" r:id="rId133"/>
    <p:sldId id="820" r:id="rId134"/>
    <p:sldId id="933" r:id="rId135"/>
    <p:sldId id="934" r:id="rId136"/>
    <p:sldId id="935" r:id="rId137"/>
    <p:sldId id="843" r:id="rId138"/>
    <p:sldId id="844" r:id="rId139"/>
    <p:sldId id="845" r:id="rId140"/>
    <p:sldId id="846" r:id="rId141"/>
    <p:sldId id="847" r:id="rId142"/>
    <p:sldId id="848" r:id="rId143"/>
    <p:sldId id="849" r:id="rId144"/>
    <p:sldId id="850" r:id="rId145"/>
    <p:sldId id="851" r:id="rId146"/>
    <p:sldId id="852" r:id="rId147"/>
    <p:sldId id="853" r:id="rId148"/>
    <p:sldId id="858" r:id="rId149"/>
    <p:sldId id="859" r:id="rId150"/>
    <p:sldId id="860" r:id="rId151"/>
    <p:sldId id="864" r:id="rId152"/>
    <p:sldId id="861" r:id="rId153"/>
    <p:sldId id="865" r:id="rId154"/>
    <p:sldId id="873" r:id="rId155"/>
    <p:sldId id="874" r:id="rId156"/>
    <p:sldId id="866" r:id="rId157"/>
    <p:sldId id="872" r:id="rId158"/>
    <p:sldId id="875" r:id="rId159"/>
    <p:sldId id="867" r:id="rId160"/>
    <p:sldId id="868" r:id="rId161"/>
    <p:sldId id="869" r:id="rId162"/>
    <p:sldId id="870" r:id="rId163"/>
    <p:sldId id="862" r:id="rId164"/>
    <p:sldId id="871" r:id="rId165"/>
    <p:sldId id="879" r:id="rId166"/>
    <p:sldId id="876" r:id="rId167"/>
    <p:sldId id="877" r:id="rId168"/>
    <p:sldId id="878" r:id="rId169"/>
    <p:sldId id="863" r:id="rId170"/>
    <p:sldId id="854" r:id="rId171"/>
    <p:sldId id="855" r:id="rId172"/>
    <p:sldId id="856" r:id="rId173"/>
    <p:sldId id="857" r:id="rId174"/>
    <p:sldId id="821" r:id="rId175"/>
    <p:sldId id="822" r:id="rId176"/>
    <p:sldId id="823" r:id="rId177"/>
    <p:sldId id="880" r:id="rId178"/>
    <p:sldId id="881" r:id="rId179"/>
    <p:sldId id="882" r:id="rId180"/>
    <p:sldId id="883" r:id="rId181"/>
    <p:sldId id="884" r:id="rId182"/>
    <p:sldId id="885" r:id="rId183"/>
    <p:sldId id="886" r:id="rId184"/>
    <p:sldId id="887" r:id="rId185"/>
    <p:sldId id="888" r:id="rId186"/>
    <p:sldId id="889" r:id="rId187"/>
    <p:sldId id="892" r:id="rId188"/>
    <p:sldId id="912" r:id="rId189"/>
    <p:sldId id="890" r:id="rId190"/>
    <p:sldId id="891" r:id="rId191"/>
    <p:sldId id="893" r:id="rId192"/>
    <p:sldId id="894" r:id="rId193"/>
    <p:sldId id="895" r:id="rId194"/>
    <p:sldId id="896" r:id="rId195"/>
    <p:sldId id="927" r:id="rId196"/>
    <p:sldId id="909" r:id="rId197"/>
    <p:sldId id="897" r:id="rId198"/>
    <p:sldId id="911" r:id="rId199"/>
    <p:sldId id="913" r:id="rId200"/>
    <p:sldId id="914" r:id="rId201"/>
    <p:sldId id="915" r:id="rId202"/>
    <p:sldId id="928" r:id="rId203"/>
    <p:sldId id="930" r:id="rId204"/>
    <p:sldId id="931" r:id="rId205"/>
    <p:sldId id="929" r:id="rId206"/>
    <p:sldId id="932" r:id="rId207"/>
    <p:sldId id="916" r:id="rId208"/>
    <p:sldId id="917" r:id="rId209"/>
    <p:sldId id="918" r:id="rId210"/>
    <p:sldId id="919" r:id="rId211"/>
    <p:sldId id="920" r:id="rId212"/>
    <p:sldId id="921" r:id="rId213"/>
    <p:sldId id="922" r:id="rId214"/>
    <p:sldId id="923" r:id="rId215"/>
    <p:sldId id="924" r:id="rId216"/>
    <p:sldId id="925" r:id="rId217"/>
    <p:sldId id="926" r:id="rId218"/>
    <p:sldId id="706" r:id="rId21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ju Kim(김용주)" initials="YK" lastIdx="2" clrIdx="0">
    <p:extLst>
      <p:ext uri="{19B8F6BF-5375-455C-9EA6-DF929625EA0E}">
        <p15:presenceInfo xmlns:p15="http://schemas.microsoft.com/office/powerpoint/2012/main" userId="S::yongju.kim@bespinglobal.com::ef06b19f-b455-4514-bd3f-e225f9c038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42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6429" autoAdjust="0"/>
  </p:normalViewPr>
  <p:slideViewPr>
    <p:cSldViewPr snapToGrid="0">
      <p:cViewPr varScale="1">
        <p:scale>
          <a:sx n="68" d="100"/>
          <a:sy n="68" d="100"/>
        </p:scale>
        <p:origin x="30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notesMaster" Target="notesMasters/notesMaster1.xml"/><Relationship Id="rId225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4795E-C280-4803-B45C-CC2C8034DF5B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A7639-EEF1-47F4-86E7-50D3BC3E7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16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0" y="3"/>
            <a:ext cx="9144000" cy="6857999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955351" y="1273493"/>
            <a:ext cx="5040000" cy="540000"/>
          </a:xfrm>
        </p:spPr>
        <p:txBody>
          <a:bodyPr lIns="0" anchor="ctr"/>
          <a:lstStyle>
            <a:lvl1pPr algn="l">
              <a:defRPr lang="en-US" sz="2700" kern="1000" spc="-45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Project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62505" y="5105950"/>
            <a:ext cx="5040000" cy="360000"/>
          </a:xfrm>
        </p:spPr>
        <p:txBody>
          <a:bodyPr lIns="0" anchor="ctr"/>
          <a:lstStyle>
            <a:lvl1pPr marL="0" indent="0" algn="r">
              <a:buNone/>
              <a:defRPr lang="ko-KR" altLang="en-US" sz="1350" kern="1000" spc="-45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64" indent="0" algn="ctr">
              <a:buNone/>
              <a:defRPr sz="1625"/>
            </a:lvl2pPr>
            <a:lvl3pPr marL="742928" indent="0" algn="ctr">
              <a:buNone/>
              <a:defRPr sz="1463"/>
            </a:lvl3pPr>
            <a:lvl4pPr marL="1114391" indent="0" algn="ctr">
              <a:buNone/>
              <a:defRPr sz="1300"/>
            </a:lvl4pPr>
            <a:lvl5pPr marL="1485854" indent="0" algn="ctr">
              <a:buNone/>
              <a:defRPr sz="1300"/>
            </a:lvl5pPr>
            <a:lvl6pPr marL="1857318" indent="0" algn="ctr">
              <a:buNone/>
              <a:defRPr sz="1300"/>
            </a:lvl6pPr>
            <a:lvl7pPr marL="2228782" indent="0" algn="ctr">
              <a:buNone/>
              <a:defRPr sz="1300"/>
            </a:lvl7pPr>
            <a:lvl8pPr marL="2600245" indent="0" algn="ctr">
              <a:buNone/>
              <a:defRPr sz="1300"/>
            </a:lvl8pPr>
            <a:lvl9pPr marL="2971709" indent="0" algn="ctr">
              <a:buNone/>
              <a:defRPr sz="1300"/>
            </a:lvl9pPr>
          </a:lstStyle>
          <a:p>
            <a:r>
              <a:rPr lang="en-US" altLang="ko-KR" dirty="0"/>
              <a:t>Cloud Team </a:t>
            </a:r>
          </a:p>
          <a:p>
            <a:r>
              <a:rPr lang="en-US" altLang="ko-KR" dirty="0"/>
              <a:t>2020.03.04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572000" y="5020733"/>
            <a:ext cx="4572001" cy="8311"/>
          </a:xfrm>
          <a:prstGeom prst="line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53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993437" y="1563195"/>
            <a:ext cx="4275119" cy="672006"/>
          </a:xfrm>
        </p:spPr>
        <p:txBody>
          <a:bodyPr lIns="0" anchor="t"/>
          <a:lstStyle>
            <a:lvl1pPr algn="l">
              <a:lnSpc>
                <a:spcPts val="3250"/>
              </a:lnSpc>
              <a:defRPr sz="2925" b="1" spc="-49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AGENDA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93437" y="2188466"/>
            <a:ext cx="5040000" cy="2586734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63" spc="-49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371464" indent="0" algn="ctr">
              <a:buNone/>
              <a:defRPr sz="1625"/>
            </a:lvl2pPr>
            <a:lvl3pPr marL="742928" indent="0" algn="ctr">
              <a:buNone/>
              <a:defRPr sz="1463"/>
            </a:lvl3pPr>
            <a:lvl4pPr marL="1114391" indent="0" algn="ctr">
              <a:buNone/>
              <a:defRPr sz="1300"/>
            </a:lvl4pPr>
            <a:lvl5pPr marL="1485854" indent="0" algn="ctr">
              <a:buNone/>
              <a:defRPr sz="1300"/>
            </a:lvl5pPr>
            <a:lvl6pPr marL="1857318" indent="0" algn="ctr">
              <a:buNone/>
              <a:defRPr sz="1300"/>
            </a:lvl6pPr>
            <a:lvl7pPr marL="2228782" indent="0" algn="ctr">
              <a:buNone/>
              <a:defRPr sz="1300"/>
            </a:lvl7pPr>
            <a:lvl8pPr marL="2600245" indent="0" algn="ctr">
              <a:buNone/>
              <a:defRPr sz="1300"/>
            </a:lvl8pPr>
            <a:lvl9pPr marL="2971709" indent="0" algn="ctr">
              <a:buNone/>
              <a:defRPr sz="1300"/>
            </a:lvl9pPr>
          </a:lstStyle>
          <a:p>
            <a:r>
              <a:rPr lang="en-US" altLang="ko-KR" dirty="0"/>
              <a:t>Title</a:t>
            </a:r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71821"/>
            <a:ext cx="9144000" cy="386844"/>
          </a:xfrm>
          <a:prstGeom prst="rect">
            <a:avLst/>
          </a:prstGeom>
          <a:solidFill>
            <a:srgbClr val="E9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1200" cap="none" spc="-49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5" y="6584122"/>
            <a:ext cx="882040" cy="236865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287746" y="6593732"/>
            <a:ext cx="27190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SoluM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5884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85435" y="1901748"/>
            <a:ext cx="5173132" cy="1871524"/>
          </a:xfrm>
        </p:spPr>
        <p:txBody>
          <a:bodyPr lIns="0" anchor="t"/>
          <a:lstStyle>
            <a:lvl1pPr algn="ctr">
              <a:lnSpc>
                <a:spcPts val="4063"/>
              </a:lnSpc>
              <a:defRPr sz="3575" b="1" spc="-49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98604" y="3785413"/>
            <a:ext cx="6146795" cy="1150264"/>
          </a:xfrm>
        </p:spPr>
        <p:txBody>
          <a:bodyPr lIns="0" anchor="t"/>
          <a:lstStyle>
            <a:lvl1pPr marL="0" indent="0" algn="ctr">
              <a:buNone/>
              <a:defRPr sz="1625" spc="-49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371464" indent="0" algn="ctr">
              <a:buNone/>
              <a:defRPr sz="1625"/>
            </a:lvl2pPr>
            <a:lvl3pPr marL="742928" indent="0" algn="ctr">
              <a:buNone/>
              <a:defRPr sz="1463"/>
            </a:lvl3pPr>
            <a:lvl4pPr marL="1114391" indent="0" algn="ctr">
              <a:buNone/>
              <a:defRPr sz="1300"/>
            </a:lvl4pPr>
            <a:lvl5pPr marL="1485854" indent="0" algn="ctr">
              <a:buNone/>
              <a:defRPr sz="1300"/>
            </a:lvl5pPr>
            <a:lvl6pPr marL="1857318" indent="0" algn="ctr">
              <a:buNone/>
              <a:defRPr sz="1300"/>
            </a:lvl6pPr>
            <a:lvl7pPr marL="2228782" indent="0" algn="ctr">
              <a:buNone/>
              <a:defRPr sz="1300"/>
            </a:lvl7pPr>
            <a:lvl8pPr marL="2600245" indent="0" algn="ctr">
              <a:buNone/>
              <a:defRPr sz="1300"/>
            </a:lvl8pPr>
            <a:lvl9pPr marL="2971709" indent="0" algn="ctr">
              <a:buNone/>
              <a:defRPr sz="1300"/>
            </a:lvl9pPr>
          </a:lstStyle>
          <a:p>
            <a:r>
              <a:rPr lang="en-US" altLang="ko-KR" dirty="0" err="1"/>
              <a:t>SubTitle</a:t>
            </a:r>
            <a:endParaRPr lang="en-US" altLang="ko-KR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6471821"/>
            <a:ext cx="9144000" cy="386844"/>
          </a:xfrm>
          <a:prstGeom prst="rect">
            <a:avLst/>
          </a:prstGeom>
          <a:solidFill>
            <a:srgbClr val="E9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63" b="0" i="0" u="none" strike="noStrike" kern="1200" cap="none" spc="-49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5" y="6584122"/>
            <a:ext cx="882040" cy="236865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3287746" y="6593732"/>
            <a:ext cx="27190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SoluM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6030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284088" y="176922"/>
            <a:ext cx="7938000" cy="508878"/>
          </a:xfrm>
        </p:spPr>
        <p:txBody>
          <a:bodyPr lIns="0" anchor="ctr"/>
          <a:lstStyle>
            <a:lvl1pPr algn="l">
              <a:defRPr sz="1600" b="1" spc="-49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grpSp>
        <p:nvGrpSpPr>
          <p:cNvPr id="10" name="그룹 6"/>
          <p:cNvGrpSpPr>
            <a:grpSpLocks/>
          </p:cNvGrpSpPr>
          <p:nvPr userDrawn="1"/>
        </p:nvGrpSpPr>
        <p:grpSpPr bwMode="auto">
          <a:xfrm>
            <a:off x="203307" y="23815"/>
            <a:ext cx="8754208" cy="6524625"/>
            <a:chOff x="151834" y="0"/>
            <a:chExt cx="8806429" cy="6524625"/>
          </a:xfrm>
        </p:grpSpPr>
        <p:cxnSp>
          <p:nvCxnSpPr>
            <p:cNvPr id="11" name="직선 연결선 19"/>
            <p:cNvCxnSpPr/>
            <p:nvPr userDrawn="1"/>
          </p:nvCxnSpPr>
          <p:spPr>
            <a:xfrm>
              <a:off x="219644" y="0"/>
              <a:ext cx="8704715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20"/>
            <p:cNvCxnSpPr/>
            <p:nvPr userDrawn="1"/>
          </p:nvCxnSpPr>
          <p:spPr>
            <a:xfrm>
              <a:off x="151834" y="661987"/>
              <a:ext cx="8772525" cy="0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23"/>
            <p:cNvCxnSpPr/>
            <p:nvPr userDrawn="1"/>
          </p:nvCxnSpPr>
          <p:spPr>
            <a:xfrm>
              <a:off x="185739" y="6524625"/>
              <a:ext cx="8772524" cy="0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모서리가 둥근 직사각형 142">
            <a:extLst>
              <a:ext uri="{FF2B5EF4-FFF2-40B4-BE49-F238E27FC236}">
                <a16:creationId xmlns:a16="http://schemas.microsoft.com/office/drawing/2014/main" id="{DC868583-2CFD-4C29-9D67-D0D371760B01}"/>
              </a:ext>
            </a:extLst>
          </p:cNvPr>
          <p:cNvSpPr/>
          <p:nvPr/>
        </p:nvSpPr>
        <p:spPr>
          <a:xfrm>
            <a:off x="8347677" y="6611454"/>
            <a:ext cx="598154" cy="18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5F982-0E59-41D6-8430-AE77BA779DDB}"/>
              </a:ext>
            </a:extLst>
          </p:cNvPr>
          <p:cNvSpPr txBox="1"/>
          <p:nvPr userDrawn="1"/>
        </p:nvSpPr>
        <p:spPr>
          <a:xfrm>
            <a:off x="8439720" y="6581020"/>
            <a:ext cx="41406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3EC40-7661-41FD-88FB-26405AF7B144}" type="slidenum">
              <a:rPr kumimoji="0" lang="ko-KR" alt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5" y="6584122"/>
            <a:ext cx="882040" cy="236865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87746" y="6593732"/>
            <a:ext cx="27190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 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SoluM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PROPRIETARY AND CONFIDENTIAL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3306" y="838906"/>
            <a:ext cx="8720505" cy="2586734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8678" indent="-285750" algn="l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53895" indent="-285750" algn="l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71604" indent="-285750" algn="l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43068" indent="-285750" algn="l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782" indent="0" algn="ctr">
              <a:buNone/>
              <a:defRPr sz="1300"/>
            </a:lvl7pPr>
            <a:lvl8pPr marL="2600245" indent="0" algn="ctr">
              <a:buNone/>
              <a:defRPr sz="1300"/>
            </a:lvl8pPr>
            <a:lvl9pPr marL="2971709" indent="0" algn="ctr">
              <a:buNone/>
              <a:defRPr sz="1300"/>
            </a:lvl9pPr>
          </a:lstStyle>
          <a:p>
            <a:r>
              <a:rPr lang="en-US" altLang="ko-KR" dirty="0"/>
              <a:t>Title</a:t>
            </a:r>
          </a:p>
          <a:p>
            <a:pPr lvl="1"/>
            <a:r>
              <a:rPr lang="en-US" altLang="ko-KR" dirty="0"/>
              <a:t>Title</a:t>
            </a:r>
          </a:p>
          <a:p>
            <a:pPr lvl="2"/>
            <a:r>
              <a:rPr lang="en-US" altLang="ko-KR" dirty="0"/>
              <a:t>Title</a:t>
            </a:r>
          </a:p>
          <a:p>
            <a:pPr lvl="3"/>
            <a:r>
              <a:rPr lang="en-US" altLang="ko-KR" dirty="0"/>
              <a:t>Title</a:t>
            </a:r>
          </a:p>
          <a:p>
            <a:pPr lvl="4"/>
            <a:r>
              <a:rPr lang="en-US" altLang="ko-KR" dirty="0"/>
              <a:t>Title</a:t>
            </a:r>
          </a:p>
          <a:p>
            <a:pPr lvl="5"/>
            <a:r>
              <a:rPr lang="en-US" altLang="ko-KR" dirty="0"/>
              <a:t>Title</a:t>
            </a:r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pPr marL="232165" marR="0" lvl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Title</a:t>
            </a:r>
            <a:endParaRPr lang="ko-KR" altLang="en-US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869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3"/>
            <a:ext cx="9144000" cy="6857999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771059"/>
            <a:ext cx="9144000" cy="54000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000" b="0" kern="1200" spc="-45" baseline="0" dirty="0">
                <a:solidFill>
                  <a:schemeClr val="bg1"/>
                </a:solidFill>
                <a:latin typeface="+mn-lt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en-US" altLang="ko-KR" dirty="0"/>
              <a:t>THANK YOU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 err="1"/>
              <a:t>SoluM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9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algn="l" defTabSz="685796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9" indent="-171449" algn="l" defTabSz="685796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4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1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9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4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docs.microsoft.com/en-us/azure/devops/pipelines/build/variables?view=azure-devops&amp;tabs=yaml" TargetMode="Externa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hyperlink" Target="https://zimmergren.net/switch-context-multiple-kubernetes-clusters-aks-azure/" TargetMode="Externa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1-13.docs.kubernetes.io/docs/tasks/debug-application-cluster/core-metrics-pipeline/" TargetMode="External"/><Relationship Id="rId2" Type="http://schemas.openxmlformats.org/officeDocument/2006/relationships/hyperlink" Target="https://kubernetes.io/docs/tasks/run-application/horizontal-pod-autoscale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docs.microsoft.com/en-us/cli/azure/aks#az-aks-show" TargetMode="Externa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hyperlink" Target="https://github.com/ToruMakabe/Understanding-K8s" TargetMode="Externa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2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hyperlink" Target="https://docs.microsoft.com/en-us/azure/aks/tutorial-kubernetes-app-update" TargetMode="Externa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hyperlink" Target="https://docs.microsoft.com/en-us/azure/aks/egress" TargetMode="Externa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hyperlink" Target="https://docs.microsoft.com/en-us/cli/azure/network/public-ip?view=azure-cli-latest#az-network-public-ip-delete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hyperlink" Target="https://docs.microsoft.com/en-us/azure/aks/egres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hyperlink" Target="https://kubernetes.io/docs/reference/kubectl/cheatsheet/" TargetMode="Externa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hyperlink" Target="https://blog.papertrailapp.com/how-to-live-tail-kubernetes-log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haleby.se/2015/11/13/tail-logs-from-multiple-pods-simultaneously-in-kubernetes/" TargetMode="External"/><Relationship Id="rId7" Type="http://schemas.openxmlformats.org/officeDocument/2006/relationships/image" Target="../media/image219.png"/><Relationship Id="rId2" Type="http://schemas.openxmlformats.org/officeDocument/2006/relationships/hyperlink" Target="https://github.com/johanhaleby/kubetai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hyperlink" Target="https://ckhconsulting.com/kubetail-watch-multiple-pod-logs-the-easy-way/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hyperlink" Target="https://docs.microsoft.com/en-us/cli/azure/install-azure-cli-apt?view=azure-cli-la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hyperlink" Target="https://docs.microsoft.com/en-us/cli/azure/authenticate-azure-cli?view=azure-cli-la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4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hyperlink" Target="https://phoenixnap.com/kb/install-kubernetes-on-ubuntu" TargetMode="Externa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phoenixnap.com/kb/install-kubernetes-on-ubuntu" TargetMode="Externa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hyperlink" Target="https://zimmergren.net/switch-context-multiple-kubernetes-clusters-aks-azure/" TargetMode="Externa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hyperlink" Target="https://atouati.com/posts/2020/03/aks-application-gateway-ingress-controller/" TargetMode="External"/><Relationship Id="rId7" Type="http://schemas.openxmlformats.org/officeDocument/2006/relationships/hyperlink" Target="https://github.com/kizotheitguy/Azure-AKS-ApplicationGateway-WAF" TargetMode="External"/><Relationship Id="rId2" Type="http://schemas.openxmlformats.org/officeDocument/2006/relationships/hyperlink" Target="https://github.com/Azure/application-gateway-kubernetes-ingres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Adeelku/aks-agic/blob/master/scripts/deploy_into_k8s.sh" TargetMode="External"/><Relationship Id="rId5" Type="http://schemas.openxmlformats.org/officeDocument/2006/relationships/hyperlink" Target="https://zerobig-k8s.tistory.com/74?category=297761" TargetMode="External"/><Relationship Id="rId4" Type="http://schemas.openxmlformats.org/officeDocument/2006/relationships/hyperlink" Target="https://zerobig-k8s.tistory.com/72?category=297761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hell.azure.com/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Kubernetes Service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Team</a:t>
            </a:r>
          </a:p>
          <a:p>
            <a:r>
              <a:rPr lang="en-US" dirty="0"/>
              <a:t>2021.07.14</a:t>
            </a:r>
          </a:p>
        </p:txBody>
      </p:sp>
    </p:spTree>
    <p:extLst>
      <p:ext uri="{BB962C8B-B14F-4D97-AF65-F5344CB8AC3E}">
        <p14:creationId xmlns:p14="http://schemas.microsoft.com/office/powerpoint/2010/main" val="313962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85" y="2150532"/>
            <a:ext cx="7983270" cy="29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096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6" y="1123950"/>
            <a:ext cx="6057084" cy="37820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3207314"/>
            <a:ext cx="7212890" cy="32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81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can check whether the image has been successfully pulled to ACR.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170213"/>
            <a:ext cx="8559800" cy="33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324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985435" y="1901748"/>
            <a:ext cx="5448298" cy="1871524"/>
          </a:xfrm>
        </p:spPr>
        <p:txBody>
          <a:bodyPr/>
          <a:lstStyle/>
          <a:p>
            <a:r>
              <a:rPr lang="en-US" dirty="0"/>
              <a:t>Constructing Pipeline</a:t>
            </a:r>
            <a:br>
              <a:rPr lang="en-US" dirty="0"/>
            </a:b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412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Resource group and ACR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ubuntu@ubuntu64:~$ RESOURCE_GROUP=</a:t>
            </a:r>
            <a:r>
              <a:rPr lang="en-US" dirty="0" err="1"/>
              <a:t>solumAKSGroup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ubuntu@ubuntu64:~$ ACR_NAME=</a:t>
            </a:r>
            <a:r>
              <a:rPr lang="en-US" dirty="0" err="1"/>
              <a:t>solumACRms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dirty="0" err="1"/>
              <a:t>az</a:t>
            </a:r>
            <a:r>
              <a:rPr lang="en-US" dirty="0"/>
              <a:t> group create --name $RESOURCE_GROUP --location </a:t>
            </a:r>
            <a:r>
              <a:rPr lang="en-US" dirty="0" err="1"/>
              <a:t>koreacentral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acr</a:t>
            </a:r>
            <a:r>
              <a:rPr lang="en-US" dirty="0"/>
              <a:t> create --resource-group $RESOURCE_GROUP --name $ACR_NAME --</a:t>
            </a:r>
            <a:r>
              <a:rPr lang="en-US" dirty="0" err="1"/>
              <a:t>sku</a:t>
            </a:r>
            <a:r>
              <a:rPr lang="en-US" dirty="0"/>
              <a:t> Basic</a:t>
            </a:r>
          </a:p>
          <a:p>
            <a:pPr marL="85919" indent="0">
              <a:buNone/>
            </a:pPr>
            <a:r>
              <a:rPr lang="en-US" dirty="0"/>
              <a:t>ubuntu@ubuntu64:~$ SERVICE_PRINCIPAL_OBJECT_ID="http://acr-${ACR_NAME}-service-principal"</a:t>
            </a:r>
          </a:p>
          <a:p>
            <a:pPr marL="85919" indent="0">
              <a:buNone/>
            </a:pPr>
            <a:r>
              <a:rPr lang="en-US" dirty="0"/>
              <a:t>ubuntu@ubuntu64:~$ ACR_LOGIN_SERVER=$(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acr</a:t>
            </a:r>
            <a:r>
              <a:rPr lang="en-US" dirty="0"/>
              <a:t> show --name $ACR_NAME --query "</a:t>
            </a:r>
            <a:r>
              <a:rPr lang="en-US" dirty="0" err="1"/>
              <a:t>loginServer</a:t>
            </a:r>
            <a:r>
              <a:rPr lang="en-US" dirty="0"/>
              <a:t>" --output </a:t>
            </a:r>
            <a:r>
              <a:rPr lang="en-US" dirty="0" err="1"/>
              <a:t>tsv</a:t>
            </a:r>
            <a:r>
              <a:rPr lang="en-US" dirty="0"/>
              <a:t>)</a:t>
            </a:r>
          </a:p>
          <a:p>
            <a:pPr marL="85919" indent="0">
              <a:buNone/>
            </a:pPr>
            <a:r>
              <a:rPr lang="en-US" dirty="0"/>
              <a:t>ubuntu@ubuntu64:~$ ACR_RESOURCE_ID=$(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acr</a:t>
            </a:r>
            <a:r>
              <a:rPr lang="en-US" dirty="0"/>
              <a:t> show --name $ACR_NAME --query "id" --output </a:t>
            </a:r>
            <a:r>
              <a:rPr lang="en-US" dirty="0" err="1"/>
              <a:t>tsv</a:t>
            </a:r>
            <a:r>
              <a:rPr lang="en-US" dirty="0"/>
              <a:t>)</a:t>
            </a:r>
          </a:p>
          <a:p>
            <a:pPr marL="85919" indent="0">
              <a:buNone/>
            </a:pPr>
            <a:r>
              <a:rPr lang="en-US" dirty="0"/>
              <a:t>ubuntu@ubuntu64:~$ SP_PASSWORD_FOR_ACR=$(</a:t>
            </a:r>
            <a:r>
              <a:rPr lang="en-US" dirty="0" err="1"/>
              <a:t>az</a:t>
            </a:r>
            <a:r>
              <a:rPr lang="en-US" dirty="0"/>
              <a:t> ad </a:t>
            </a:r>
            <a:r>
              <a:rPr lang="en-US" dirty="0" err="1"/>
              <a:t>sp</a:t>
            </a:r>
            <a:r>
              <a:rPr lang="en-US" dirty="0"/>
              <a:t> create-for-</a:t>
            </a:r>
            <a:r>
              <a:rPr lang="en-US" dirty="0" err="1"/>
              <a:t>rbac</a:t>
            </a:r>
            <a:r>
              <a:rPr lang="en-US" dirty="0"/>
              <a:t> --name $SERVICE_PRINCIPAL_OBJECT_ID --scopes $ACR_RESOURCE_ID --role </a:t>
            </a:r>
            <a:r>
              <a:rPr lang="en-US" dirty="0" err="1"/>
              <a:t>acrpull</a:t>
            </a:r>
            <a:r>
              <a:rPr lang="en-US" dirty="0"/>
              <a:t> --query password --output </a:t>
            </a:r>
            <a:r>
              <a:rPr lang="en-US" dirty="0" err="1"/>
              <a:t>tsv</a:t>
            </a:r>
            <a:r>
              <a:rPr lang="en-US" dirty="0"/>
              <a:t>)</a:t>
            </a:r>
          </a:p>
          <a:p>
            <a:pPr marL="85919" indent="0">
              <a:buNone/>
            </a:pPr>
            <a:r>
              <a:rPr lang="en-US" dirty="0"/>
              <a:t>ubuntu@ubuntu64:~$ SP_ID_FOR_ACR=$(</a:t>
            </a:r>
            <a:r>
              <a:rPr lang="en-US" dirty="0" err="1"/>
              <a:t>az</a:t>
            </a:r>
            <a:r>
              <a:rPr lang="en-US" dirty="0"/>
              <a:t> ad </a:t>
            </a:r>
            <a:r>
              <a:rPr lang="en-US" dirty="0" err="1"/>
              <a:t>sp</a:t>
            </a:r>
            <a:r>
              <a:rPr lang="en-US" dirty="0"/>
              <a:t> show --id $SERVICE_PRINCIPAL_OBJECT_ID --query </a:t>
            </a:r>
            <a:r>
              <a:rPr lang="en-US" dirty="0" err="1"/>
              <a:t>appId</a:t>
            </a:r>
            <a:r>
              <a:rPr lang="en-US" dirty="0"/>
              <a:t> --output </a:t>
            </a:r>
            <a:r>
              <a:rPr lang="en-US" dirty="0" err="1"/>
              <a:t>tsv</a:t>
            </a:r>
            <a:r>
              <a:rPr lang="en-US" dirty="0"/>
              <a:t>)</a:t>
            </a:r>
          </a:p>
          <a:p>
            <a:pPr marL="85919" indent="0">
              <a:buNone/>
            </a:pPr>
            <a:r>
              <a:rPr lang="en-US" dirty="0"/>
              <a:t>ubuntu@ubuntu64:~$ echo "Service ID :  $SP_ID_FOR_ACR"</a:t>
            </a:r>
          </a:p>
          <a:p>
            <a:pPr marL="85919" indent="0">
              <a:buNone/>
            </a:pPr>
            <a:r>
              <a:rPr lang="en-US" dirty="0"/>
              <a:t>Service ID :  8d4e7294-d7c3-445b-9ab7-8d8e8771bf6a</a:t>
            </a:r>
          </a:p>
          <a:p>
            <a:pPr marL="85919" indent="0">
              <a:buNone/>
            </a:pPr>
            <a:r>
              <a:rPr lang="en-US" dirty="0"/>
              <a:t>ubuntu@ubuntu64:~$ echo "Service Password : $SP_PASSWORD_FOR_ACR"</a:t>
            </a:r>
          </a:p>
          <a:p>
            <a:pPr marL="85919" indent="0">
              <a:buNone/>
            </a:pPr>
            <a:r>
              <a:rPr lang="en-US" dirty="0"/>
              <a:t>Service Password : 61b3fa7d-ce91-4113-84d5-d0050a626ed3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b="1" dirty="0"/>
              <a:t>By using the ID and Password, K8S service can pull an image from ACR.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5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Screen Capture - 1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1" y="838906"/>
            <a:ext cx="87820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47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Screen Capture - 2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35" y="838906"/>
            <a:ext cx="6463845" cy="59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74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Screen Capture - 3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2881312"/>
            <a:ext cx="87725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138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AKS Cluster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[Creating a new cluster]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create --resource-group </a:t>
            </a:r>
            <a:r>
              <a:rPr lang="en-US" dirty="0" err="1"/>
              <a:t>solumAKSGroup</a:t>
            </a:r>
            <a:r>
              <a:rPr lang="en-US" dirty="0"/>
              <a:t> --name </a:t>
            </a:r>
            <a:r>
              <a:rPr lang="en-US" dirty="0" err="1"/>
              <a:t>solumAKSCluster</a:t>
            </a:r>
            <a:r>
              <a:rPr lang="en-US" dirty="0"/>
              <a:t> --service-principal $SP_ID_FOR_ACR --client-secret $SP_PASSWORD_FOR_ACR --generate-</a:t>
            </a:r>
            <a:r>
              <a:rPr lang="en-US" dirty="0" err="1"/>
              <a:t>ssh</a:t>
            </a:r>
            <a:r>
              <a:rPr lang="en-US" dirty="0"/>
              <a:t>-keys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83" y="1617786"/>
            <a:ext cx="5450417" cy="500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354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111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63112"/>
            <a:ext cx="6754525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628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are using </a:t>
            </a:r>
            <a:r>
              <a:rPr lang="en-US" dirty="0" err="1"/>
              <a:t>bitbucket</a:t>
            </a:r>
            <a:r>
              <a:rPr lang="en-US" dirty="0"/>
              <a:t>. So, please select </a:t>
            </a:r>
            <a:r>
              <a:rPr lang="en-US" dirty="0" err="1"/>
              <a:t>bitbucket</a:t>
            </a:r>
            <a:r>
              <a:rPr lang="en-US" dirty="0"/>
              <a:t> Cloud.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7" y="2250068"/>
            <a:ext cx="8444901" cy="32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5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15" y="1094761"/>
            <a:ext cx="8225896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582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Empty Job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79" y="2532683"/>
            <a:ext cx="8282886" cy="27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940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Changing the name of Pipeline (</a:t>
            </a:r>
            <a:r>
              <a:rPr lang="en-US" dirty="0" err="1"/>
              <a:t>cloudesl-ImageCreator</a:t>
            </a:r>
            <a:r>
              <a:rPr lang="en-US" dirty="0"/>
              <a:t>)</a:t>
            </a:r>
          </a:p>
          <a:p>
            <a:r>
              <a:rPr lang="en-US" dirty="0"/>
              <a:t>Changing Agent Specification (Ubunbu-18.04)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2720487"/>
            <a:ext cx="8605169" cy="31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81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tasks ( three tasks )</a:t>
            </a:r>
          </a:p>
          <a:p>
            <a:pPr lvl="1"/>
            <a:r>
              <a:rPr lang="en-US" dirty="0"/>
              <a:t>maven , bash , publish build artifacts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61" y="1402105"/>
            <a:ext cx="4208918" cy="26199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295" y="1735582"/>
            <a:ext cx="4775705" cy="1507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83" y="3704955"/>
            <a:ext cx="4489727" cy="1128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179" y="5112529"/>
            <a:ext cx="4619593" cy="15873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13" y="4618378"/>
            <a:ext cx="3403104" cy="224235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 bwMode="auto">
          <a:xfrm>
            <a:off x="2159000" y="3860800"/>
            <a:ext cx="474133" cy="64346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txBody>
          <a:bodyPr wrap="none" lIns="91438" tIns="45719" rIns="91438" bIns="45719" rtlCol="0" anchor="ctr"/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6078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Maven task, there is no modification.</a:t>
            </a:r>
          </a:p>
          <a:p>
            <a:r>
              <a:rPr lang="en-US" dirty="0"/>
              <a:t>For Bash Script, please modify the task as below.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 err="1"/>
              <a:t>mkdir</a:t>
            </a:r>
            <a:r>
              <a:rPr lang="en-US" dirty="0"/>
              <a:t>  ${BUILD_ARTIFACTSTAGINGDIRECTORY}/archive/</a:t>
            </a:r>
          </a:p>
          <a:p>
            <a:pPr marL="85919" indent="0">
              <a:buNone/>
            </a:pPr>
            <a:r>
              <a:rPr lang="en-US" dirty="0" err="1"/>
              <a:t>mkdir</a:t>
            </a:r>
            <a:r>
              <a:rPr lang="en-US" dirty="0"/>
              <a:t>  ${BUILD_ARTIFACTSTAGINGDIRECTORY}/archive/target/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${BUILD_ARTIFACTSTAGINGDIRECTORY}/archive/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./target/*-spring-boot.jar ${BUILD_ARTIFACTSTAGINGDIRECTORY}/archive/target/imggenerator.jar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8" y="3002607"/>
            <a:ext cx="7528610" cy="33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485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have to copy the files to a specific folder (In this example, archive)</a:t>
            </a:r>
          </a:p>
          <a:p>
            <a:pPr lvl="1"/>
            <a:r>
              <a:rPr lang="en-US" dirty="0"/>
              <a:t>After executing this task, a new artifact can be released by using the third task.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5" y="1854200"/>
            <a:ext cx="7954553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8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Run the pipeline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1254929"/>
            <a:ext cx="6258756" cy="24464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28" y="1109133"/>
            <a:ext cx="2822345" cy="53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303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Before building the source code, the files from </a:t>
            </a:r>
            <a:r>
              <a:rPr lang="en-US" dirty="0" err="1"/>
              <a:t>bitbucket</a:t>
            </a:r>
            <a:r>
              <a:rPr lang="en-US" dirty="0"/>
              <a:t> will be copied to the specific folder which is managed by the machine.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https://docs.microsoft.com/en-us/azure/devops/pipelines/build/variables?view=azure-devops&amp;tabs=yaml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8" y="2775495"/>
            <a:ext cx="8283046" cy="35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09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have to copy the jar file to the specific folder (archive)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5" y="1309301"/>
            <a:ext cx="8632665" cy="50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180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using the bash script, two files (</a:t>
            </a:r>
            <a:r>
              <a:rPr lang="en-US" dirty="0" err="1"/>
              <a:t>Dockerfile</a:t>
            </a:r>
            <a:r>
              <a:rPr lang="en-US" dirty="0"/>
              <a:t> &amp; *.jar) can be copied to the artifact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35" y="2026007"/>
            <a:ext cx="7395105" cy="42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112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have successfully done the pipeline tasks.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3" y="1301004"/>
            <a:ext cx="7299854" cy="46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8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acr</a:t>
            </a:r>
            <a:r>
              <a:rPr lang="en-US" dirty="0"/>
              <a:t> list --resource-group </a:t>
            </a:r>
            <a:r>
              <a:rPr lang="en-US" dirty="0" err="1"/>
              <a:t>slmcwlee</a:t>
            </a:r>
            <a:r>
              <a:rPr lang="en-US" dirty="0"/>
              <a:t> --query "[].{</a:t>
            </a:r>
            <a:r>
              <a:rPr lang="en-US" dirty="0" err="1"/>
              <a:t>acrLoginServer:loginServer</a:t>
            </a:r>
            <a:r>
              <a:rPr lang="en-US" dirty="0"/>
              <a:t>}" --output table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0" y="1436687"/>
            <a:ext cx="88677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59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Please check the below option to enable or disable the pipeline.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42" y="2132273"/>
            <a:ext cx="7848421" cy="38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457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Releases </a:t>
            </a:r>
            <a:r>
              <a:rPr lang="en-US" dirty="0">
                <a:sym typeface="Wingdings" panose="05000000000000000000" pitchFamily="2" charset="2"/>
              </a:rPr>
              <a:t> New Release pipeline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020" y="2078113"/>
            <a:ext cx="55530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68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Empty job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191442"/>
            <a:ext cx="8937820" cy="35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929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an artifact</a:t>
            </a:r>
          </a:p>
          <a:p>
            <a:r>
              <a:rPr lang="en-US" dirty="0"/>
              <a:t>Source Alias </a:t>
            </a:r>
            <a:r>
              <a:rPr lang="en-US" dirty="0">
                <a:sym typeface="Wingdings" panose="05000000000000000000" pitchFamily="2" charset="2"/>
              </a:rPr>
              <a:t> drop (this will be used later)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420471"/>
            <a:ext cx="8752416" cy="35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959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Agent Job </a:t>
            </a:r>
            <a:r>
              <a:rPr lang="en-US" dirty="0">
                <a:sym typeface="Wingdings" panose="05000000000000000000" pitchFamily="2" charset="2"/>
              </a:rPr>
              <a:t> Agent Specification (ubuntu-18.04)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58" y="2220453"/>
            <a:ext cx="8382000" cy="29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96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two tasks (bash &amp; </a:t>
            </a:r>
            <a:r>
              <a:rPr lang="en-US" dirty="0" err="1"/>
              <a:t>docker</a:t>
            </a:r>
            <a:r>
              <a:rPr lang="en-US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1" y="4691630"/>
            <a:ext cx="8812818" cy="17223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0" y="2442207"/>
            <a:ext cx="8894609" cy="19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116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Bash Script ( Source Alias “drop” is used in the below folder structure)</a:t>
            </a:r>
          </a:p>
          <a:p>
            <a:endParaRPr lang="en-US" dirty="0"/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${SYSTEM_ARTIFACTSDIRECTORY}/drop/archive/.* .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${SYSTEM_ARTIFACTSDIRECTORY}/drop/archive/* .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cat &gt;&gt; .</a:t>
            </a:r>
            <a:r>
              <a:rPr lang="en-US" dirty="0" err="1"/>
              <a:t>dockerignore</a:t>
            </a:r>
            <a:r>
              <a:rPr lang="en-US" dirty="0"/>
              <a:t> &lt;&lt;EOL</a:t>
            </a:r>
          </a:p>
          <a:p>
            <a:pPr marL="85919" indent="0">
              <a:buNone/>
            </a:pPr>
            <a:r>
              <a:rPr lang="en-US" dirty="0"/>
              <a:t>drop</a:t>
            </a:r>
          </a:p>
          <a:p>
            <a:pPr marL="85919" indent="0">
              <a:buNone/>
            </a:pPr>
            <a:r>
              <a:rPr lang="en-US" dirty="0"/>
              <a:t>EOL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47" y="3239791"/>
            <a:ext cx="7211000" cy="327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155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4773" y="745773"/>
            <a:ext cx="8720505" cy="2586734"/>
          </a:xfrm>
        </p:spPr>
        <p:txBody>
          <a:bodyPr/>
          <a:lstStyle/>
          <a:p>
            <a:r>
              <a:rPr lang="en-US" dirty="0"/>
              <a:t>Container Registry &amp; Container Repository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86" y="1278467"/>
            <a:ext cx="7063547" cy="51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038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Release-$(</a:t>
            </a:r>
            <a:r>
              <a:rPr lang="en-US" dirty="0" err="1"/>
              <a:t>rev:r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Release-$(</a:t>
            </a:r>
            <a:r>
              <a:rPr lang="en-US" dirty="0" err="1"/>
              <a:t>Date:yyyyMMdd</a:t>
            </a:r>
            <a:r>
              <a:rPr lang="en-US" dirty="0"/>
              <a:t>)$(</a:t>
            </a:r>
            <a:r>
              <a:rPr lang="en-US" dirty="0" err="1"/>
              <a:t>Rev:.r</a:t>
            </a:r>
            <a:r>
              <a:rPr lang="en-US" dirty="0"/>
              <a:t>)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16" y="2851142"/>
            <a:ext cx="7651750" cy="26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262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After saving the status, create release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628777"/>
            <a:ext cx="8624619" cy="27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94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get-credentials --resource-group </a:t>
            </a:r>
            <a:r>
              <a:rPr lang="en-US" dirty="0" err="1"/>
              <a:t>slmcwlee</a:t>
            </a:r>
            <a:r>
              <a:rPr lang="en-US" dirty="0"/>
              <a:t> --name </a:t>
            </a:r>
            <a:r>
              <a:rPr lang="en-US" dirty="0" err="1"/>
              <a:t>slmakscluster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189864"/>
            <a:ext cx="6709379" cy="29244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5" y="4114270"/>
            <a:ext cx="88106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151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[Result] After creating release, you can check whether a new </a:t>
            </a:r>
            <a:r>
              <a:rPr lang="en-US" dirty="0" err="1"/>
              <a:t>docker</a:t>
            </a:r>
            <a:r>
              <a:rPr lang="en-US" dirty="0"/>
              <a:t> image has been successfully created on ACR.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284414"/>
            <a:ext cx="6053561" cy="24795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4" y="4209470"/>
            <a:ext cx="8002168" cy="23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521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use Continuous deployment trigger.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" y="2652399"/>
            <a:ext cx="8610600" cy="25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78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985435" y="1901748"/>
            <a:ext cx="5448298" cy="1871524"/>
          </a:xfrm>
        </p:spPr>
        <p:txBody>
          <a:bodyPr/>
          <a:lstStyle/>
          <a:p>
            <a:r>
              <a:rPr lang="en-US" dirty="0"/>
              <a:t>Constructing Pipeline</a:t>
            </a:r>
            <a:br>
              <a:rPr lang="en-US" dirty="0"/>
            </a:br>
            <a:r>
              <a:rPr lang="en-US" dirty="0"/>
              <a:t>Inbound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Please check how to create pipeline and release of </a:t>
            </a:r>
            <a:r>
              <a:rPr lang="en-US" dirty="0" err="1"/>
              <a:t>ImageCreator</a:t>
            </a:r>
            <a:r>
              <a:rPr lang="en-US" dirty="0"/>
              <a:t> first.</a:t>
            </a:r>
          </a:p>
          <a:p>
            <a:pPr algn="l"/>
            <a:r>
              <a:rPr lang="en-US" dirty="0"/>
              <a:t>For inbound, some steps are omitted due to duplication </a:t>
            </a:r>
          </a:p>
        </p:txBody>
      </p:sp>
    </p:spTree>
    <p:extLst>
      <p:ext uri="{BB962C8B-B14F-4D97-AF65-F5344CB8AC3E}">
        <p14:creationId xmlns:p14="http://schemas.microsoft.com/office/powerpoint/2010/main" val="35120059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inbound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720505" cy="1225564"/>
          </a:xfrm>
        </p:spPr>
        <p:txBody>
          <a:bodyPr/>
          <a:lstStyle/>
          <a:p>
            <a:r>
              <a:rPr lang="en-US" dirty="0"/>
              <a:t>Update Agent details (ubuntu – 18.04)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383573"/>
            <a:ext cx="8703398" cy="28718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13394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inbound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Gradle build cache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192CA-93DC-429C-A220-439255EA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479176"/>
            <a:ext cx="8737388" cy="38996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45835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inbound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3AEA07-19BB-4C5E-82B9-16384094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570419"/>
            <a:ext cx="8631581" cy="39230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부제목 4">
            <a:extLst>
              <a:ext uri="{FF2B5EF4-FFF2-40B4-BE49-F238E27FC236}">
                <a16:creationId xmlns:a16="http://schemas.microsoft.com/office/drawing/2014/main" id="{8ACFEEF3-4F21-457A-8889-05843B6D1B84}"/>
              </a:ext>
            </a:extLst>
          </p:cNvPr>
          <p:cNvSpPr txBox="1">
            <a:spLocks/>
          </p:cNvSpPr>
          <p:nvPr/>
        </p:nvSpPr>
        <p:spPr>
          <a:xfrm>
            <a:off x="0" y="801279"/>
            <a:ext cx="8720505" cy="1769140"/>
          </a:xfrm>
        </p:spPr>
        <p:txBody>
          <a:bodyPr lIns="0" anchor="t"/>
          <a:lstStyle>
            <a:lvl1pPr marL="232165" marR="0" indent="-146246" algn="l" defTabSz="685796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spc="-49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5721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2867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3895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71604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43068" indent="-285750" algn="l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228782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45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09" indent="0" algn="ctr" defTabSz="68579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919" indent="0">
              <a:buNone/>
            </a:pPr>
            <a:r>
              <a:rPr lang="en-US" sz="1000" dirty="0"/>
              <a:t>java -version</a:t>
            </a:r>
          </a:p>
          <a:p>
            <a:pPr marL="85919" indent="0">
              <a:buNone/>
            </a:pPr>
            <a:r>
              <a:rPr lang="en-US" sz="1000" dirty="0"/>
              <a:t>echo $(GRADLE_USER_HOME)</a:t>
            </a:r>
          </a:p>
          <a:p>
            <a:pPr marL="85919" indent="0">
              <a:buNone/>
            </a:pPr>
            <a:r>
              <a:rPr lang="en-US" sz="1000" dirty="0"/>
              <a:t>echo  $(</a:t>
            </a:r>
            <a:r>
              <a:rPr lang="en-US" sz="1000" dirty="0" err="1"/>
              <a:t>Agent.OS</a:t>
            </a:r>
            <a:r>
              <a:rPr lang="en-US" sz="1000" dirty="0"/>
              <a:t>)</a:t>
            </a:r>
          </a:p>
          <a:p>
            <a:pPr marL="85919" indent="0">
              <a:buNone/>
            </a:pPr>
            <a:r>
              <a:rPr lang="en-US" sz="1000" dirty="0" err="1"/>
              <a:t>chmod</a:t>
            </a:r>
            <a:r>
              <a:rPr lang="en-US" sz="1000" dirty="0"/>
              <a:t> +x ./</a:t>
            </a:r>
            <a:r>
              <a:rPr lang="en-US" sz="1000" dirty="0" err="1"/>
              <a:t>gradlew</a:t>
            </a:r>
            <a:endParaRPr lang="en-US" sz="1000" dirty="0"/>
          </a:p>
          <a:p>
            <a:pPr marL="85919" indent="0">
              <a:buNone/>
            </a:pPr>
            <a:r>
              <a:rPr lang="en-US" sz="1000" dirty="0"/>
              <a:t>./</a:t>
            </a:r>
            <a:r>
              <a:rPr lang="en-US" sz="1000" dirty="0" err="1"/>
              <a:t>gradlew</a:t>
            </a:r>
            <a:r>
              <a:rPr lang="en-US" sz="1000" dirty="0"/>
              <a:t> --build-cache clean build    </a:t>
            </a:r>
          </a:p>
          <a:p>
            <a:pPr marL="85919" indent="0">
              <a:buNone/>
            </a:pPr>
            <a:r>
              <a:rPr lang="en-US" sz="1000" dirty="0"/>
              <a:t># stop the Gradle daemon to ensure no files are left open (impacting the save cache operation later)</a:t>
            </a:r>
          </a:p>
          <a:p>
            <a:pPr marL="85919" indent="0">
              <a:buNone/>
            </a:pPr>
            <a:r>
              <a:rPr lang="en-US" sz="1000" dirty="0"/>
              <a:t>./</a:t>
            </a:r>
            <a:r>
              <a:rPr lang="en-US" sz="1000" dirty="0" err="1"/>
              <a:t>gradlew</a:t>
            </a:r>
            <a:r>
              <a:rPr lang="en-US" sz="1000" dirty="0"/>
              <a:t> --stop </a:t>
            </a:r>
          </a:p>
        </p:txBody>
      </p:sp>
    </p:spTree>
    <p:extLst>
      <p:ext uri="{BB962C8B-B14F-4D97-AF65-F5344CB8AC3E}">
        <p14:creationId xmlns:p14="http://schemas.microsoft.com/office/powerpoint/2010/main" val="7183291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inbound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693C22E-DDBE-4EFE-89C2-99ECA0D86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720505" cy="650529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If we want to specify a JDK Version to be used to build Java source (JDK 8)</a:t>
            </a:r>
          </a:p>
          <a:p>
            <a:r>
              <a:rPr lang="en-US" dirty="0"/>
              <a:t>We must add below env variables.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81843-F6D4-48C3-BF61-E9E0C4B6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2047529"/>
            <a:ext cx="8746790" cy="406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2D91A72-F968-4C9B-8CF2-9C565930D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87" y="1593600"/>
            <a:ext cx="4137084" cy="32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JAVA_HOME: 	$(JAVA_HOME_8_X64)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PATH: 	$(JAVA_HOME_8_X64)/bin:$(PATH)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8612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inbound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720505" cy="1800599"/>
          </a:xfrm>
        </p:spPr>
        <p:txBody>
          <a:bodyPr/>
          <a:lstStyle/>
          <a:p>
            <a:pPr marL="85919" indent="0">
              <a:lnSpc>
                <a:spcPct val="100000"/>
              </a:lnSpc>
              <a:buNone/>
            </a:pPr>
            <a:r>
              <a:rPr lang="en-US" sz="1050" dirty="0" err="1"/>
              <a:t>mkdir</a:t>
            </a:r>
            <a:r>
              <a:rPr lang="en-US" sz="1050" dirty="0"/>
              <a:t>  ${BUILD_ARTIFACTSTAGINGDIRECTORY}/archive/</a:t>
            </a:r>
          </a:p>
          <a:p>
            <a:pPr marL="85919" indent="0">
              <a:lnSpc>
                <a:spcPct val="100000"/>
              </a:lnSpc>
              <a:buNone/>
            </a:pPr>
            <a:r>
              <a:rPr lang="en-US" sz="1050" dirty="0" err="1"/>
              <a:t>mkdir</a:t>
            </a:r>
            <a:r>
              <a:rPr lang="en-US" sz="1050" dirty="0"/>
              <a:t> -p ${BUILD_ARTIFACTSTAGINGDIRECTORY}/archive/build/libs/</a:t>
            </a:r>
          </a:p>
          <a:p>
            <a:pPr marL="85919" indent="0">
              <a:lnSpc>
                <a:spcPct val="100000"/>
              </a:lnSpc>
              <a:buNone/>
            </a:pPr>
            <a:r>
              <a:rPr lang="en-US" sz="1050" dirty="0" err="1"/>
              <a:t>mkdir</a:t>
            </a:r>
            <a:r>
              <a:rPr lang="en-US" sz="1050" dirty="0"/>
              <a:t> -p  ${BUILD_ARTIFACTSTAGINGDIRECTORY}/archive/AIMS/env/</a:t>
            </a:r>
          </a:p>
          <a:p>
            <a:pPr marL="85919" indent="0">
              <a:lnSpc>
                <a:spcPct val="100000"/>
              </a:lnSpc>
              <a:buNone/>
            </a:pPr>
            <a:r>
              <a:rPr lang="en-US" sz="1050" dirty="0"/>
              <a:t>cp </a:t>
            </a:r>
            <a:r>
              <a:rPr lang="en-US" sz="1050" dirty="0" err="1"/>
              <a:t>Dockerfile</a:t>
            </a:r>
            <a:r>
              <a:rPr lang="en-US" sz="1050" dirty="0"/>
              <a:t> ${BUILD_ARTIFACTSTAGINGDIRECTORY}/archive/</a:t>
            </a:r>
          </a:p>
          <a:p>
            <a:pPr marL="85919" indent="0">
              <a:lnSpc>
                <a:spcPct val="100000"/>
              </a:lnSpc>
              <a:buNone/>
            </a:pPr>
            <a:r>
              <a:rPr lang="en-US" sz="1050" dirty="0"/>
              <a:t>ls -al </a:t>
            </a:r>
          </a:p>
          <a:p>
            <a:pPr marL="85919" indent="0">
              <a:lnSpc>
                <a:spcPct val="100000"/>
              </a:lnSpc>
              <a:buNone/>
            </a:pPr>
            <a:r>
              <a:rPr lang="en-US" sz="1050" dirty="0"/>
              <a:t>ls ./build/libs/ -al</a:t>
            </a:r>
          </a:p>
          <a:p>
            <a:pPr marL="85919" indent="0">
              <a:lnSpc>
                <a:spcPct val="100000"/>
              </a:lnSpc>
              <a:buNone/>
            </a:pPr>
            <a:r>
              <a:rPr lang="en-US" sz="1050" dirty="0"/>
              <a:t>cp ./build/libs/*.jar ${BUILD_ARTIFACTSTAGINGDIRECTORY}/archive/build/libs/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B9906-700E-4A14-A1B6-DB96CDE3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731523"/>
            <a:ext cx="8568965" cy="37069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6500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inbound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Bash script and publish build artifact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4587B-05E6-4F8A-8002-9DEB2066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002790"/>
            <a:ext cx="8720505" cy="40163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699908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inbound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${SYSTEM_ARTIFACTSDIRECTORY}/drop/archive/.* .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${SYSTEM_ARTIFACTSDIRECTORY}/drop/archive/* .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cat &gt;&gt; .</a:t>
            </a:r>
            <a:r>
              <a:rPr lang="en-US" dirty="0" err="1"/>
              <a:t>dockerignore</a:t>
            </a:r>
            <a:r>
              <a:rPr lang="en-US" dirty="0"/>
              <a:t> &lt;&lt;EOL</a:t>
            </a:r>
          </a:p>
          <a:p>
            <a:pPr marL="85919" indent="0">
              <a:buNone/>
            </a:pPr>
            <a:r>
              <a:rPr lang="en-US" dirty="0"/>
              <a:t>drop</a:t>
            </a:r>
          </a:p>
          <a:p>
            <a:pPr marL="85919" indent="0">
              <a:buNone/>
            </a:pPr>
            <a:r>
              <a:rPr lang="en-US" dirty="0"/>
              <a:t>EOL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076" y="2189941"/>
            <a:ext cx="6727924" cy="402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0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YML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3742161" cy="2586734"/>
          </a:xfrm>
        </p:spPr>
        <p:txBody>
          <a:bodyPr/>
          <a:lstStyle/>
          <a:p>
            <a:pPr marL="85919" indent="0">
              <a:buNone/>
            </a:pPr>
            <a:r>
              <a:rPr lang="en-US" sz="800" dirty="0"/>
              <a:t>spec:</a:t>
            </a:r>
          </a:p>
          <a:p>
            <a:pPr marL="85919" indent="0">
              <a:buNone/>
            </a:pPr>
            <a:r>
              <a:rPr lang="en-US" sz="800" dirty="0"/>
              <a:t>  replicas: 1</a:t>
            </a:r>
          </a:p>
          <a:p>
            <a:pPr marL="85919" indent="0">
              <a:buNone/>
            </a:pPr>
            <a:r>
              <a:rPr lang="en-US" sz="800" dirty="0"/>
              <a:t>  strategy:</a:t>
            </a:r>
          </a:p>
          <a:p>
            <a:pPr marL="85919" indent="0">
              <a:buNone/>
            </a:pPr>
            <a:r>
              <a:rPr lang="en-US" sz="800" dirty="0"/>
              <a:t>    </a:t>
            </a:r>
            <a:r>
              <a:rPr lang="en-US" sz="800" dirty="0" err="1"/>
              <a:t>rollingUpdate</a:t>
            </a:r>
            <a:r>
              <a:rPr lang="en-US" sz="800" dirty="0"/>
              <a:t>:</a:t>
            </a:r>
          </a:p>
          <a:p>
            <a:pPr marL="85919" indent="0">
              <a:buNone/>
            </a:pPr>
            <a:r>
              <a:rPr lang="en-US" sz="800" dirty="0"/>
              <a:t>      </a:t>
            </a:r>
            <a:r>
              <a:rPr lang="en-US" sz="800" dirty="0" err="1"/>
              <a:t>maxSurge</a:t>
            </a:r>
            <a:r>
              <a:rPr lang="en-US" sz="800" dirty="0"/>
              <a:t>: 1</a:t>
            </a:r>
          </a:p>
          <a:p>
            <a:pPr marL="85919" indent="0">
              <a:buNone/>
            </a:pPr>
            <a:r>
              <a:rPr lang="en-US" sz="800" dirty="0"/>
              <a:t>      </a:t>
            </a:r>
            <a:r>
              <a:rPr lang="en-US" sz="800" dirty="0" err="1"/>
              <a:t>maxUnavailable</a:t>
            </a:r>
            <a:r>
              <a:rPr lang="en-US" sz="800" dirty="0"/>
              <a:t>: 1</a:t>
            </a:r>
          </a:p>
          <a:p>
            <a:pPr marL="85919" indent="0">
              <a:buNone/>
            </a:pPr>
            <a:r>
              <a:rPr lang="en-US" sz="800" dirty="0"/>
              <a:t>  </a:t>
            </a:r>
            <a:r>
              <a:rPr lang="en-US" sz="800" dirty="0" err="1"/>
              <a:t>minReadySeconds</a:t>
            </a:r>
            <a:r>
              <a:rPr lang="en-US" sz="800" dirty="0"/>
              <a:t>: 5 </a:t>
            </a:r>
          </a:p>
          <a:p>
            <a:pPr marL="85919" indent="0">
              <a:buNone/>
            </a:pPr>
            <a:r>
              <a:rPr lang="en-US" sz="800" dirty="0"/>
              <a:t>  template:</a:t>
            </a:r>
          </a:p>
          <a:p>
            <a:pPr marL="85919" indent="0">
              <a:buNone/>
            </a:pPr>
            <a:r>
              <a:rPr lang="en-US" sz="800" dirty="0"/>
              <a:t>    metadata:</a:t>
            </a:r>
          </a:p>
          <a:p>
            <a:pPr marL="85919" indent="0">
              <a:buNone/>
            </a:pPr>
            <a:r>
              <a:rPr lang="en-US" sz="800" dirty="0"/>
              <a:t>      labels:</a:t>
            </a:r>
          </a:p>
          <a:p>
            <a:pPr marL="85919" indent="0">
              <a:buNone/>
            </a:pPr>
            <a:r>
              <a:rPr lang="en-US" sz="800" dirty="0"/>
              <a:t>        app: azure-vote-front</a:t>
            </a:r>
          </a:p>
          <a:p>
            <a:pPr marL="85919" indent="0">
              <a:buNone/>
            </a:pPr>
            <a:r>
              <a:rPr lang="en-US" sz="800" dirty="0"/>
              <a:t>    spec:</a:t>
            </a:r>
          </a:p>
          <a:p>
            <a:pPr marL="85919" indent="0">
              <a:buNone/>
            </a:pPr>
            <a:r>
              <a:rPr lang="en-US" sz="800" dirty="0"/>
              <a:t>      </a:t>
            </a:r>
            <a:r>
              <a:rPr lang="en-US" sz="800" dirty="0" err="1"/>
              <a:t>nodeSelector</a:t>
            </a:r>
            <a:r>
              <a:rPr lang="en-US" sz="800" dirty="0"/>
              <a:t>:</a:t>
            </a:r>
          </a:p>
          <a:p>
            <a:pPr marL="85919" indent="0">
              <a:buNone/>
            </a:pPr>
            <a:r>
              <a:rPr lang="en-US" sz="800" dirty="0"/>
              <a:t>        "beta.kubernetes.io/</a:t>
            </a:r>
            <a:r>
              <a:rPr lang="en-US" sz="800" dirty="0" err="1"/>
              <a:t>os</a:t>
            </a:r>
            <a:r>
              <a:rPr lang="en-US" sz="800" dirty="0"/>
              <a:t>": </a:t>
            </a:r>
            <a:r>
              <a:rPr lang="en-US" sz="800" dirty="0" err="1"/>
              <a:t>linux</a:t>
            </a:r>
            <a:endParaRPr lang="en-US" sz="800" dirty="0"/>
          </a:p>
          <a:p>
            <a:pPr marL="85919" indent="0">
              <a:buNone/>
            </a:pPr>
            <a:r>
              <a:rPr lang="en-US" sz="800" dirty="0"/>
              <a:t>      containers:</a:t>
            </a:r>
          </a:p>
          <a:p>
            <a:pPr marL="85919" indent="0">
              <a:buNone/>
            </a:pPr>
            <a:r>
              <a:rPr lang="en-US" sz="800" dirty="0"/>
              <a:t>      - name: azure-vote-front</a:t>
            </a:r>
          </a:p>
          <a:p>
            <a:pPr marL="85919" indent="0">
              <a:buNone/>
            </a:pPr>
            <a:r>
              <a:rPr lang="en-US" sz="800" dirty="0"/>
              <a:t>        image: </a:t>
            </a:r>
            <a:r>
              <a:rPr lang="en-US" sz="800" b="1" dirty="0">
                <a:solidFill>
                  <a:srgbClr val="FF0000"/>
                </a:solidFill>
              </a:rPr>
              <a:t>slmdemoreg.azurecr.io</a:t>
            </a:r>
            <a:r>
              <a:rPr lang="en-US" sz="800" dirty="0"/>
              <a:t>/azure-vote-front:v1</a:t>
            </a:r>
          </a:p>
          <a:p>
            <a:pPr marL="85919" indent="0">
              <a:buNone/>
            </a:pPr>
            <a:r>
              <a:rPr lang="en-US" sz="800" dirty="0"/>
              <a:t>        ports:</a:t>
            </a:r>
          </a:p>
          <a:p>
            <a:pPr marL="85919" indent="0">
              <a:buNone/>
            </a:pPr>
            <a:r>
              <a:rPr lang="en-US" sz="800" dirty="0"/>
              <a:t>        - </a:t>
            </a:r>
            <a:r>
              <a:rPr lang="en-US" sz="800" dirty="0" err="1"/>
              <a:t>containerPort</a:t>
            </a:r>
            <a:r>
              <a:rPr lang="en-US" sz="800" dirty="0"/>
              <a:t>: 80</a:t>
            </a:r>
          </a:p>
          <a:p>
            <a:pPr marL="85919" indent="0">
              <a:buNone/>
            </a:pPr>
            <a:r>
              <a:rPr lang="en-US" sz="800" dirty="0"/>
              <a:t>        resources:</a:t>
            </a:r>
          </a:p>
          <a:p>
            <a:pPr marL="85919" indent="0">
              <a:buNone/>
            </a:pPr>
            <a:r>
              <a:rPr lang="en-US" sz="800" dirty="0"/>
              <a:t>          requests:</a:t>
            </a:r>
          </a:p>
          <a:p>
            <a:pPr marL="85919" indent="0">
              <a:buNone/>
            </a:pPr>
            <a:r>
              <a:rPr lang="en-US" sz="800" dirty="0"/>
              <a:t>            </a:t>
            </a:r>
            <a:r>
              <a:rPr lang="en-US" sz="800" dirty="0" err="1"/>
              <a:t>cpu</a:t>
            </a:r>
            <a:r>
              <a:rPr lang="en-US" sz="800" dirty="0"/>
              <a:t>: 250m</a:t>
            </a:r>
          </a:p>
          <a:p>
            <a:pPr marL="85919" indent="0">
              <a:buNone/>
            </a:pPr>
            <a:r>
              <a:rPr lang="en-US" sz="800" dirty="0"/>
              <a:t>          limits:</a:t>
            </a:r>
          </a:p>
          <a:p>
            <a:pPr marL="85919" indent="0">
              <a:buNone/>
            </a:pPr>
            <a:r>
              <a:rPr lang="en-US" sz="800" dirty="0"/>
              <a:t>            </a:t>
            </a:r>
            <a:r>
              <a:rPr lang="en-US" sz="800" dirty="0" err="1"/>
              <a:t>cpu</a:t>
            </a:r>
            <a:r>
              <a:rPr lang="en-US" sz="800" dirty="0"/>
              <a:t>: 500m</a:t>
            </a:r>
          </a:p>
          <a:p>
            <a:pPr marL="85919" indent="0">
              <a:buNone/>
            </a:pPr>
            <a:r>
              <a:rPr lang="en-US" sz="800" dirty="0"/>
              <a:t>        </a:t>
            </a:r>
            <a:r>
              <a:rPr lang="en-US" sz="800" dirty="0" err="1"/>
              <a:t>env</a:t>
            </a:r>
            <a:r>
              <a:rPr lang="en-US" sz="800" dirty="0"/>
              <a:t>:</a:t>
            </a:r>
          </a:p>
          <a:p>
            <a:pPr marL="85919" indent="0">
              <a:buNone/>
            </a:pPr>
            <a:r>
              <a:rPr lang="en-US" sz="800" dirty="0"/>
              <a:t>        - name: REDIS</a:t>
            </a:r>
          </a:p>
          <a:p>
            <a:pPr marL="85919" indent="0">
              <a:buNone/>
            </a:pPr>
            <a:r>
              <a:rPr lang="en-US" sz="800" dirty="0"/>
              <a:t>          value: "azure-vote-back"</a:t>
            </a:r>
          </a:p>
          <a:p>
            <a:pPr marL="85919" indent="0"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000231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inbound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Bash script and publish build artifact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83" y="1253066"/>
            <a:ext cx="6863136" cy="51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85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inbound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1676610"/>
            <a:ext cx="8039632" cy="349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166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inbound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 ACR dashboard, you can check that a new </a:t>
            </a:r>
            <a:r>
              <a:rPr lang="en-US" dirty="0" err="1"/>
              <a:t>docker</a:t>
            </a:r>
            <a:r>
              <a:rPr lang="en-US" dirty="0"/>
              <a:t> image has been successfully created as below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082246"/>
            <a:ext cx="8903893" cy="37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2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985435" y="1901748"/>
            <a:ext cx="5448298" cy="1871524"/>
          </a:xfrm>
        </p:spPr>
        <p:txBody>
          <a:bodyPr/>
          <a:lstStyle/>
          <a:p>
            <a:r>
              <a:rPr lang="en-US" dirty="0"/>
              <a:t>Constructing Pipeline</a:t>
            </a:r>
            <a:br>
              <a:rPr lang="en-US" dirty="0"/>
            </a:br>
            <a:r>
              <a:rPr lang="en-US" dirty="0"/>
              <a:t>Outbound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Please check how to create pipeline and release of </a:t>
            </a:r>
            <a:r>
              <a:rPr lang="en-US" dirty="0" err="1"/>
              <a:t>ImageCreator</a:t>
            </a:r>
            <a:r>
              <a:rPr lang="en-US" dirty="0"/>
              <a:t> first.</a:t>
            </a:r>
          </a:p>
          <a:p>
            <a:pPr algn="l"/>
            <a:r>
              <a:rPr lang="en-US" dirty="0"/>
              <a:t>For inbound, some steps are omitted due to duplication </a:t>
            </a:r>
          </a:p>
        </p:txBody>
      </p:sp>
    </p:spTree>
    <p:extLst>
      <p:ext uri="{BB962C8B-B14F-4D97-AF65-F5344CB8AC3E}">
        <p14:creationId xmlns:p14="http://schemas.microsoft.com/office/powerpoint/2010/main" val="13057073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outbound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Bash script and publish build artifact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2583798"/>
            <a:ext cx="8343341" cy="29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44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/>
              <a:t>- outbound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Bash Script</a:t>
            </a:r>
          </a:p>
          <a:p>
            <a:pPr marL="85919" indent="0">
              <a:buNone/>
            </a:pPr>
            <a:r>
              <a:rPr lang="en-US" dirty="0" err="1"/>
              <a:t>mkdir</a:t>
            </a:r>
            <a:r>
              <a:rPr lang="en-US" dirty="0"/>
              <a:t>  ${BUILD_ARTIFACTSTAGINGDIRECTORY}/archive/</a:t>
            </a:r>
          </a:p>
          <a:p>
            <a:pPr marL="85919" indent="0">
              <a:buNone/>
            </a:pPr>
            <a:r>
              <a:rPr lang="en-US" dirty="0" err="1"/>
              <a:t>mkdir</a:t>
            </a:r>
            <a:r>
              <a:rPr lang="en-US" dirty="0"/>
              <a:t> -p ${BUILD_ARTIFACTSTAGINGDIRECTORY}/archive/build/libs/</a:t>
            </a:r>
          </a:p>
          <a:p>
            <a:pPr marL="85919" indent="0">
              <a:buNone/>
            </a:pPr>
            <a:r>
              <a:rPr lang="en-US" dirty="0" err="1"/>
              <a:t>mkdir</a:t>
            </a:r>
            <a:r>
              <a:rPr lang="en-US" dirty="0"/>
              <a:t> -p  ${BUILD_ARTIFACTSTAGINGDIRECTORY}/archive/AIMS/</a:t>
            </a:r>
            <a:r>
              <a:rPr lang="en-US" dirty="0" err="1"/>
              <a:t>env</a:t>
            </a:r>
            <a:r>
              <a:rPr lang="en-US" dirty="0"/>
              <a:t>/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${BUILD_ARTIFACTSTAGINGDIRECTORY}/archive/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./build/libs/*.jar ${BUILD_ARTIFACTSTAGINGDIRECTORY}/archive/build/libs/ 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./AIMS/</a:t>
            </a:r>
            <a:r>
              <a:rPr lang="en-US" dirty="0" err="1"/>
              <a:t>env</a:t>
            </a:r>
            <a:r>
              <a:rPr lang="en-US" dirty="0"/>
              <a:t>/</a:t>
            </a:r>
            <a:r>
              <a:rPr lang="en-US" dirty="0" err="1"/>
              <a:t>aims.properties</a:t>
            </a:r>
            <a:r>
              <a:rPr lang="en-US" dirty="0"/>
              <a:t> ${BUILD_ARTIFACTSTAGINGDIRECTORY}/archive/AIMS/</a:t>
            </a:r>
            <a:r>
              <a:rPr lang="en-US" dirty="0" err="1"/>
              <a:t>env</a:t>
            </a:r>
            <a:r>
              <a:rPr lang="en-US" dirty="0"/>
              <a:t>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2" y="3198445"/>
            <a:ext cx="7537803" cy="33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54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/>
              <a:t>- outbound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publish build artifact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45" y="2021994"/>
            <a:ext cx="8296275" cy="44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058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outbound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Bash script and publish build artifact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8" y="2190750"/>
            <a:ext cx="8888512" cy="387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1091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outbound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8" y="2226733"/>
            <a:ext cx="8293559" cy="386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84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outbound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${SYSTEM_ARTIFACTSDIRECTORY}/drop/archive/.* .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${SYSTEM_ARTIFACTSDIRECTORY}/drop/archive/* .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cat &gt;&gt; .</a:t>
            </a:r>
            <a:r>
              <a:rPr lang="en-US" dirty="0" err="1"/>
              <a:t>dockerignore</a:t>
            </a:r>
            <a:r>
              <a:rPr lang="en-US" dirty="0"/>
              <a:t> &lt;&lt;EOL</a:t>
            </a:r>
          </a:p>
          <a:p>
            <a:pPr marL="85919" indent="0">
              <a:buNone/>
            </a:pPr>
            <a:r>
              <a:rPr lang="en-US" dirty="0"/>
              <a:t>drop</a:t>
            </a:r>
          </a:p>
          <a:p>
            <a:pPr marL="85919" indent="0">
              <a:buNone/>
            </a:pPr>
            <a:r>
              <a:rPr lang="en-US" dirty="0"/>
              <a:t>EOL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05" y="2252295"/>
            <a:ext cx="7677806" cy="1514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598" y="4005350"/>
            <a:ext cx="5739669" cy="27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07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apply -f azure-vote-all-in-one-</a:t>
            </a:r>
            <a:r>
              <a:rPr lang="en-US" dirty="0" err="1"/>
              <a:t>redis.yaml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get service azure-vote-front --watch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1" y="2132273"/>
            <a:ext cx="85153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7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outbound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762000"/>
            <a:ext cx="6335183" cy="57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07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985435" y="1901748"/>
            <a:ext cx="5448298" cy="1871524"/>
          </a:xfrm>
        </p:spPr>
        <p:txBody>
          <a:bodyPr/>
          <a:lstStyle/>
          <a:p>
            <a:r>
              <a:rPr lang="en-US" dirty="0"/>
              <a:t>Constructing Pipeline</a:t>
            </a:r>
            <a:br>
              <a:rPr lang="en-US" dirty="0"/>
            </a:br>
            <a:r>
              <a:rPr lang="en-US" dirty="0"/>
              <a:t>API Service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Please check how to create pipeline and release of </a:t>
            </a:r>
            <a:r>
              <a:rPr lang="en-US" dirty="0" err="1"/>
              <a:t>ImageCreator</a:t>
            </a:r>
            <a:r>
              <a:rPr lang="en-US" dirty="0"/>
              <a:t> first.</a:t>
            </a:r>
          </a:p>
          <a:p>
            <a:pPr algn="l"/>
            <a:r>
              <a:rPr lang="en-US" dirty="0"/>
              <a:t>For inbound, some steps are omitted due to duplication </a:t>
            </a:r>
          </a:p>
        </p:txBody>
      </p:sp>
    </p:spTree>
    <p:extLst>
      <p:ext uri="{BB962C8B-B14F-4D97-AF65-F5344CB8AC3E}">
        <p14:creationId xmlns:p14="http://schemas.microsoft.com/office/powerpoint/2010/main" val="16037522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apiservice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3" y="1292553"/>
            <a:ext cx="8814309" cy="3401684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339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apiservice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Bash script and publish build artifact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84" y="1667933"/>
            <a:ext cx="8543127" cy="44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141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apiservice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 err="1"/>
              <a:t>mkdir</a:t>
            </a:r>
            <a:r>
              <a:rPr lang="en-US" dirty="0"/>
              <a:t>  ${BUILD_ARTIFACTSTAGINGDIRECTORY}/archive/</a:t>
            </a:r>
          </a:p>
          <a:p>
            <a:pPr marL="85919" indent="0">
              <a:buNone/>
            </a:pPr>
            <a:r>
              <a:rPr lang="en-US" dirty="0" err="1"/>
              <a:t>mkdir</a:t>
            </a:r>
            <a:r>
              <a:rPr lang="en-US" dirty="0"/>
              <a:t> -p ${BUILD_ARTIFACTSTAGINGDIRECTORY}/archive/</a:t>
            </a:r>
            <a:r>
              <a:rPr lang="en-US" dirty="0" err="1"/>
              <a:t>dist</a:t>
            </a:r>
            <a:r>
              <a:rPr lang="en-US" dirty="0"/>
              <a:t>/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${BUILD_ARTIFACTSTAGINGDIRECTORY}/archive/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./</a:t>
            </a:r>
            <a:r>
              <a:rPr lang="en-US" dirty="0" err="1"/>
              <a:t>dist</a:t>
            </a:r>
            <a:r>
              <a:rPr lang="en-US" dirty="0"/>
              <a:t>/* ${BUILD_ARTIFACTSTAGINGDIRECTORY}/archive/</a:t>
            </a:r>
            <a:r>
              <a:rPr lang="en-US" dirty="0" err="1"/>
              <a:t>dist</a:t>
            </a:r>
            <a:r>
              <a:rPr lang="en-US" dirty="0"/>
              <a:t>/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67" y="2555626"/>
            <a:ext cx="7251700" cy="39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469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apiservice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8" y="958109"/>
            <a:ext cx="7703608" cy="508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00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apiservice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${SYSTEM_ARTIFACTSDIRECTORY}/drop/archive/.* .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${SYSTEM_ARTIFACTSDIRECTORY}/drop/archive/* .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cat &gt;&gt; .</a:t>
            </a:r>
            <a:r>
              <a:rPr lang="en-US" dirty="0" err="1"/>
              <a:t>dockerignore</a:t>
            </a:r>
            <a:r>
              <a:rPr lang="en-US" dirty="0"/>
              <a:t> &lt;&lt;EOL</a:t>
            </a:r>
          </a:p>
          <a:p>
            <a:pPr marL="85919" indent="0">
              <a:buNone/>
            </a:pPr>
            <a:r>
              <a:rPr lang="en-US" dirty="0"/>
              <a:t>drop</a:t>
            </a:r>
          </a:p>
          <a:p>
            <a:pPr marL="85919" indent="0">
              <a:buNone/>
            </a:pPr>
            <a:r>
              <a:rPr lang="en-US" dirty="0"/>
              <a:t>EOL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2" y="2015585"/>
            <a:ext cx="8330671" cy="44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6018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apiservice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Bash script and publish build artifact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814150"/>
            <a:ext cx="6172094" cy="553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664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223434" y="1766282"/>
            <a:ext cx="7429499" cy="1871524"/>
          </a:xfrm>
        </p:spPr>
        <p:txBody>
          <a:bodyPr/>
          <a:lstStyle/>
          <a:p>
            <a:r>
              <a:rPr lang="en-US" dirty="0"/>
              <a:t>Constructing Pipeline</a:t>
            </a:r>
            <a:br>
              <a:rPr lang="en-US" dirty="0"/>
            </a:br>
            <a:r>
              <a:rPr lang="en-US" dirty="0"/>
              <a:t>image-creator </a:t>
            </a:r>
            <a:br>
              <a:rPr lang="en-US" dirty="0"/>
            </a:br>
            <a:r>
              <a:rPr lang="en-US" dirty="0"/>
              <a:t>without building the source codes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Please check how to create pipeline and release of </a:t>
            </a:r>
            <a:r>
              <a:rPr lang="en-US" dirty="0" err="1"/>
              <a:t>ImageCreator</a:t>
            </a:r>
            <a:r>
              <a:rPr lang="en-US" dirty="0"/>
              <a:t> first.</a:t>
            </a:r>
          </a:p>
          <a:p>
            <a:pPr algn="l"/>
            <a:r>
              <a:rPr lang="en-US" dirty="0"/>
              <a:t>For inbound, some steps are omitted due to duplication </a:t>
            </a:r>
          </a:p>
        </p:txBody>
      </p:sp>
    </p:spTree>
    <p:extLst>
      <p:ext uri="{BB962C8B-B14F-4D97-AF65-F5344CB8AC3E}">
        <p14:creationId xmlns:p14="http://schemas.microsoft.com/office/powerpoint/2010/main" val="1089738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 err="1"/>
              <a:t>mkdir</a:t>
            </a:r>
            <a:r>
              <a:rPr lang="en-US" dirty="0"/>
              <a:t>  ${BUILD_ARTIFACTSTAGINGDIRECTORY}/archive/</a:t>
            </a:r>
          </a:p>
          <a:p>
            <a:pPr marL="85919" indent="0">
              <a:buNone/>
            </a:pPr>
            <a:r>
              <a:rPr lang="en-US" dirty="0" err="1"/>
              <a:t>mkdir</a:t>
            </a:r>
            <a:r>
              <a:rPr lang="en-US" dirty="0"/>
              <a:t> -p ${BUILD_ARTIFACTSTAGINGDIRECTORY}/archive/target/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${BUILD_ARTIFACTSTAGINGDIRECTORY}/archive/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./target/* ${BUILD_ARTIFACTSTAGINGDIRECTORY}/archive/target/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58" y="2260600"/>
            <a:ext cx="5981741" cy="39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2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Scaling out manually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scale --replicas=5 deployment/azure-vote-front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337733"/>
            <a:ext cx="6243039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23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Bash script and publish build artifact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233249"/>
            <a:ext cx="7516813" cy="486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318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456266"/>
            <a:ext cx="8360222" cy="48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272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Bash script and publish build artifact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04" y="818613"/>
            <a:ext cx="7869767" cy="51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661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 - </a:t>
            </a:r>
            <a:r>
              <a:rPr lang="en-US" dirty="0" err="1"/>
              <a:t>imagecreator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${SYSTEM_ARTIFACTSDIRECTORY}/drop/archive/.* .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${SYSTEM_ARTIFACTSDIRECTORY}/drop/archive/* .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cat &gt;&gt; .</a:t>
            </a:r>
            <a:r>
              <a:rPr lang="en-US" dirty="0" err="1"/>
              <a:t>dockerignore</a:t>
            </a:r>
            <a:r>
              <a:rPr lang="en-US" dirty="0"/>
              <a:t> &lt;&lt;EOL</a:t>
            </a:r>
          </a:p>
          <a:p>
            <a:pPr marL="85919" indent="0">
              <a:buNone/>
            </a:pPr>
            <a:r>
              <a:rPr lang="en-US" dirty="0"/>
              <a:t>drop</a:t>
            </a:r>
          </a:p>
          <a:p>
            <a:pPr marL="85919" indent="0">
              <a:buNone/>
            </a:pPr>
            <a:r>
              <a:rPr lang="en-US" dirty="0"/>
              <a:t>EOL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767" y="1684656"/>
            <a:ext cx="6528834" cy="46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830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 - </a:t>
            </a:r>
            <a:r>
              <a:rPr lang="en-US" dirty="0" err="1"/>
              <a:t>imagecreator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Bash script and publish build artifact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770466"/>
            <a:ext cx="6279684" cy="58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0232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478367" y="1766282"/>
            <a:ext cx="7429499" cy="1871524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kubernetes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with our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In this example, we will use AKS Cluster we have made.</a:t>
            </a:r>
          </a:p>
        </p:txBody>
      </p:sp>
    </p:spTree>
    <p:extLst>
      <p:ext uri="{BB962C8B-B14F-4D97-AF65-F5344CB8AC3E}">
        <p14:creationId xmlns:p14="http://schemas.microsoft.com/office/powerpoint/2010/main" val="3587196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manage multiple clusters in AKS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https://zimmergren.net/switch-context-multiple-kubernetes-clusters-aks-azure/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login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[List]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list -o table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[Connect to an AKS cluster using the Azure CLI]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get-credentials -n &lt;</a:t>
            </a:r>
            <a:r>
              <a:rPr lang="en-US" dirty="0" err="1"/>
              <a:t>yourClusterName</a:t>
            </a:r>
            <a:r>
              <a:rPr lang="en-US" dirty="0"/>
              <a:t>&gt; -g &lt;</a:t>
            </a:r>
            <a:r>
              <a:rPr lang="en-US" dirty="0" err="1"/>
              <a:t>yourResourceGroupName</a:t>
            </a:r>
            <a:r>
              <a:rPr lang="en-US" dirty="0"/>
              <a:t>&gt; 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get-credentials -n </a:t>
            </a:r>
            <a:r>
              <a:rPr lang="en-US" dirty="0" err="1"/>
              <a:t>solumAKSCluster</a:t>
            </a:r>
            <a:r>
              <a:rPr lang="en-US" dirty="0"/>
              <a:t> -g </a:t>
            </a:r>
            <a:r>
              <a:rPr lang="en-US" dirty="0" err="1"/>
              <a:t>solumAKSGroup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58" y="4123796"/>
            <a:ext cx="88392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681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switch cluster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get-contexts we'll be able to see all the clusters we've authenticated against, regardless what subscription they're in:</a:t>
            </a:r>
          </a:p>
          <a:p>
            <a:pPr marL="85919" indent="0">
              <a:buNone/>
            </a:pPr>
            <a:r>
              <a:rPr lang="en-US" dirty="0"/>
              <a:t>[Switch Cluster]</a:t>
            </a:r>
            <a:br>
              <a:rPr lang="en-US" dirty="0"/>
            </a:b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use-context &lt;</a:t>
            </a:r>
            <a:r>
              <a:rPr lang="en-US" dirty="0" err="1"/>
              <a:t>yourClusterName</a:t>
            </a:r>
            <a:r>
              <a:rPr lang="en-US" dirty="0"/>
              <a:t>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8" y="1947862"/>
            <a:ext cx="8848725" cy="1285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6" y="3430747"/>
            <a:ext cx="86677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2443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check the cluster information in the list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view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833" y="762706"/>
            <a:ext cx="5605967" cy="57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558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cluster-info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cluster-info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get node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get node -o=wide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9" y="2231768"/>
            <a:ext cx="8661400" cy="14480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0" y="3679825"/>
            <a:ext cx="90201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07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Autoscale</a:t>
            </a:r>
            <a:r>
              <a:rPr lang="en-US" b="1" dirty="0"/>
              <a:t> pods</a:t>
            </a:r>
          </a:p>
          <a:p>
            <a:r>
              <a:rPr lang="en-US" dirty="0" err="1"/>
              <a:t>Kubernetes</a:t>
            </a:r>
            <a:r>
              <a:rPr lang="en-US" dirty="0"/>
              <a:t> supports </a:t>
            </a:r>
            <a:r>
              <a:rPr lang="en-US" u="sng" dirty="0">
                <a:hlinkClick r:id="rId2"/>
              </a:rPr>
              <a:t>horizontal pod </a:t>
            </a:r>
            <a:r>
              <a:rPr lang="en-US" u="sng" dirty="0" err="1">
                <a:hlinkClick r:id="rId2"/>
              </a:rPr>
              <a:t>autoscaling</a:t>
            </a:r>
            <a:r>
              <a:rPr lang="en-US" dirty="0"/>
              <a:t> to adjust the number of pods in a deployment depending on CPU utilization or other select metrics. The </a:t>
            </a:r>
            <a:r>
              <a:rPr lang="en-US" u="sng" dirty="0">
                <a:hlinkClick r:id="rId3"/>
              </a:rPr>
              <a:t>Metrics Server</a:t>
            </a:r>
            <a:r>
              <a:rPr lang="en-US" dirty="0"/>
              <a:t> is used to provide resource utilization to </a:t>
            </a:r>
            <a:r>
              <a:rPr lang="en-US" dirty="0" err="1"/>
              <a:t>Kubernetes</a:t>
            </a:r>
            <a:r>
              <a:rPr lang="en-US" dirty="0"/>
              <a:t>, and is automatically deployed in AKS clusters versions 1.10 and higher. To see the version of your AKS cluster, use the </a:t>
            </a:r>
            <a:r>
              <a:rPr lang="en-US" u="sng" dirty="0" err="1">
                <a:hlinkClick r:id="rId4"/>
              </a:rPr>
              <a:t>az</a:t>
            </a:r>
            <a:r>
              <a:rPr lang="en-US" u="sng" dirty="0">
                <a:hlinkClick r:id="rId4"/>
              </a:rPr>
              <a:t> </a:t>
            </a:r>
            <a:r>
              <a:rPr lang="en-US" u="sng" dirty="0" err="1">
                <a:hlinkClick r:id="rId4"/>
              </a:rPr>
              <a:t>aks</a:t>
            </a:r>
            <a:r>
              <a:rPr lang="en-US" u="sng" dirty="0">
                <a:hlinkClick r:id="rId4"/>
              </a:rPr>
              <a:t> show</a:t>
            </a:r>
            <a:r>
              <a:rPr lang="en-US" dirty="0"/>
              <a:t> command, as shown in the following example:</a:t>
            </a:r>
          </a:p>
          <a:p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show --resource-group </a:t>
            </a:r>
            <a:r>
              <a:rPr lang="en-US" dirty="0" err="1"/>
              <a:t>slmcwlee</a:t>
            </a:r>
            <a:r>
              <a:rPr lang="en-US" dirty="0"/>
              <a:t> --name </a:t>
            </a:r>
            <a:r>
              <a:rPr lang="en-US" dirty="0" err="1"/>
              <a:t>slmakscluster</a:t>
            </a:r>
            <a:r>
              <a:rPr lang="en-US" dirty="0"/>
              <a:t> --query </a:t>
            </a:r>
            <a:r>
              <a:rPr lang="en-US" dirty="0" err="1"/>
              <a:t>kubernetesVersion</a:t>
            </a:r>
            <a:r>
              <a:rPr lang="en-US" dirty="0"/>
              <a:t> --output table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08" y="2635250"/>
            <a:ext cx="8420100" cy="133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88" y="4256584"/>
            <a:ext cx="3411962" cy="19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8584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get information of a specific node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get node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describe node aks-nodepool1-19025009-vmss000000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7" y="1669082"/>
            <a:ext cx="5125564" cy="45734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870" y="1524045"/>
            <a:ext cx="3681990" cy="486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639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YAML Template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https://github.com/ToruMakabe/Understanding-K8s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38" y="1151685"/>
            <a:ext cx="7734300" cy="51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638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Checking the status of pods and nodes periodically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720505" cy="1988961"/>
          </a:xfrm>
        </p:spPr>
        <p:txBody>
          <a:bodyPr/>
          <a:lstStyle/>
          <a:p>
            <a:r>
              <a:rPr lang="en-US" dirty="0"/>
              <a:t>You can check the status K8S periodically by using </a:t>
            </a:r>
            <a:r>
              <a:rPr lang="en-US" dirty="0" err="1"/>
              <a:t>linux</a:t>
            </a:r>
            <a:r>
              <a:rPr lang="en-US" dirty="0"/>
              <a:t> watch command as below</a:t>
            </a:r>
          </a:p>
          <a:p>
            <a:r>
              <a:rPr lang="en-US" dirty="0"/>
              <a:t>watch </a:t>
            </a:r>
            <a:r>
              <a:rPr lang="en-US" dirty="0" err="1"/>
              <a:t>kubectl</a:t>
            </a:r>
            <a:r>
              <a:rPr lang="en-US" dirty="0"/>
              <a:t> get all</a:t>
            </a:r>
          </a:p>
          <a:p>
            <a:r>
              <a:rPr lang="en-US" dirty="0"/>
              <a:t>watch </a:t>
            </a:r>
            <a:r>
              <a:rPr lang="en-US" dirty="0" err="1"/>
              <a:t>kubectl</a:t>
            </a:r>
            <a:r>
              <a:rPr lang="en-US" dirty="0"/>
              <a:t> get pods</a:t>
            </a:r>
          </a:p>
          <a:p>
            <a:r>
              <a:rPr lang="en-US" dirty="0"/>
              <a:t>watch </a:t>
            </a:r>
            <a:r>
              <a:rPr lang="en-US" dirty="0" err="1"/>
              <a:t>kubectl</a:t>
            </a:r>
            <a:r>
              <a:rPr lang="en-US" dirty="0"/>
              <a:t> get nodes</a:t>
            </a:r>
          </a:p>
          <a:p>
            <a:r>
              <a:rPr lang="en-US" dirty="0" err="1"/>
              <a:t>kubectl</a:t>
            </a:r>
            <a:r>
              <a:rPr lang="en-US" dirty="0"/>
              <a:t> get nodes -o wide</a:t>
            </a:r>
          </a:p>
          <a:p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6" y="3489854"/>
            <a:ext cx="88296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740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the number of nodes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scale --resource-group </a:t>
            </a:r>
            <a:r>
              <a:rPr lang="en-US" dirty="0" err="1"/>
              <a:t>myResourceGroup</a:t>
            </a:r>
            <a:r>
              <a:rPr lang="en-US" dirty="0"/>
              <a:t> --name </a:t>
            </a:r>
            <a:r>
              <a:rPr lang="en-US" dirty="0" err="1"/>
              <a:t>myAKSCluster</a:t>
            </a:r>
            <a:r>
              <a:rPr lang="en-US" dirty="0"/>
              <a:t> --node-count 3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scale  -n </a:t>
            </a:r>
            <a:r>
              <a:rPr lang="en-US" dirty="0" err="1"/>
              <a:t>solumAKSCluster</a:t>
            </a:r>
            <a:r>
              <a:rPr lang="en-US" dirty="0"/>
              <a:t> -g </a:t>
            </a:r>
            <a:r>
              <a:rPr lang="en-US" dirty="0" err="1"/>
              <a:t>solumAKSGroup</a:t>
            </a:r>
            <a:r>
              <a:rPr lang="en-US" dirty="0"/>
              <a:t> --node-count 1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" y="2058311"/>
            <a:ext cx="7181147" cy="1451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578746"/>
            <a:ext cx="7154333" cy="15437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6" y="5191046"/>
            <a:ext cx="7367414" cy="129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962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update the </a:t>
            </a:r>
            <a:r>
              <a:rPr lang="en-US" dirty="0" err="1"/>
              <a:t>docker</a:t>
            </a:r>
            <a:r>
              <a:rPr lang="en-US" dirty="0"/>
              <a:t> image on AKS cluster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using a additional task, </a:t>
            </a:r>
            <a:r>
              <a:rPr lang="en-US" dirty="0" err="1"/>
              <a:t>Docker</a:t>
            </a:r>
            <a:r>
              <a:rPr lang="en-US" dirty="0"/>
              <a:t> image can be updated automatically.</a:t>
            </a:r>
          </a:p>
          <a:p>
            <a:pPr marL="85919" indent="0">
              <a:buNone/>
            </a:pPr>
            <a:r>
              <a:rPr lang="en-US" dirty="0"/>
              <a:t>image pods </a:t>
            </a:r>
            <a:r>
              <a:rPr lang="en-US" dirty="0" err="1"/>
              <a:t>apiservice</a:t>
            </a:r>
            <a:r>
              <a:rPr lang="en-US" dirty="0"/>
              <a:t>=solumacrms.azurecr.io/</a:t>
            </a:r>
            <a:r>
              <a:rPr lang="en-US" dirty="0" err="1"/>
              <a:t>apiservice_img</a:t>
            </a:r>
            <a:r>
              <a:rPr lang="en-US" dirty="0"/>
              <a:t>:$(</a:t>
            </a:r>
            <a:r>
              <a:rPr lang="en-US" dirty="0" err="1"/>
              <a:t>Build.BuildId</a:t>
            </a:r>
            <a:r>
              <a:rPr lang="en-US" dirty="0"/>
              <a:t>) --selector app=</a:t>
            </a:r>
            <a:r>
              <a:rPr lang="en-US" dirty="0" err="1"/>
              <a:t>apiservice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93" y="1735667"/>
            <a:ext cx="7953992" cy="42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687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the parameter $(</a:t>
            </a:r>
            <a:r>
              <a:rPr lang="en-US" dirty="0" err="1"/>
              <a:t>Build.BuildId</a:t>
            </a:r>
            <a:r>
              <a:rPr lang="en-US" dirty="0"/>
              <a:t>)  ?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4300961" cy="2586734"/>
          </a:xfrm>
        </p:spPr>
        <p:txBody>
          <a:bodyPr/>
          <a:lstStyle/>
          <a:p>
            <a:r>
              <a:rPr lang="en-US" dirty="0"/>
              <a:t>When creating a new release, you can check the parameter.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 You can manually update the application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set image pods </a:t>
            </a:r>
            <a:r>
              <a:rPr lang="en-US" dirty="0" err="1"/>
              <a:t>apiservice</a:t>
            </a:r>
            <a:r>
              <a:rPr lang="en-US" dirty="0"/>
              <a:t>=solumacrms.azurecr.io/apiservice_img:48 --selector app=</a:t>
            </a:r>
            <a:r>
              <a:rPr lang="en-US" dirty="0" err="1"/>
              <a:t>apiservice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https://docs.microsoft.com/en-us/azure/aks/tutorial-kubernetes-app-update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set image deployment azure-vote-front azure-vote-front=&lt;</a:t>
            </a:r>
            <a:r>
              <a:rPr lang="en-US" dirty="0" err="1"/>
              <a:t>acrLoginServer</a:t>
            </a:r>
            <a:r>
              <a:rPr lang="en-US" dirty="0"/>
              <a:t>&gt;/azure-vote-front:v2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48" y="1151466"/>
            <a:ext cx="3354740" cy="50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8810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check the status of all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# watch </a:t>
            </a:r>
            <a:r>
              <a:rPr lang="en-US" dirty="0" err="1"/>
              <a:t>kubectl</a:t>
            </a:r>
            <a:r>
              <a:rPr lang="en-US" dirty="0"/>
              <a:t> get all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471612"/>
            <a:ext cx="87058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293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configure Public IP Address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https://docs.microsoft.com/en-us/azure/aks/egress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56" y="1295401"/>
            <a:ext cx="5961598" cy="49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724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configure Public IP Address - Test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show --resource-group </a:t>
            </a:r>
            <a:r>
              <a:rPr lang="en-US" dirty="0" err="1"/>
              <a:t>solumAKSGroup</a:t>
            </a:r>
            <a:r>
              <a:rPr lang="en-US" dirty="0"/>
              <a:t> --name </a:t>
            </a:r>
            <a:r>
              <a:rPr lang="en-US" dirty="0" err="1"/>
              <a:t>solumAKSCluster</a:t>
            </a:r>
            <a:r>
              <a:rPr lang="en-US" dirty="0"/>
              <a:t> --query </a:t>
            </a:r>
            <a:r>
              <a:rPr lang="en-US" dirty="0" err="1"/>
              <a:t>nodeResourceGroup</a:t>
            </a:r>
            <a:r>
              <a:rPr lang="en-US" dirty="0"/>
              <a:t> -o </a:t>
            </a:r>
            <a:r>
              <a:rPr lang="en-US" dirty="0" err="1"/>
              <a:t>tsv</a:t>
            </a:r>
            <a:endParaRPr lang="en-US" dirty="0"/>
          </a:p>
          <a:p>
            <a:pPr marL="85919" indent="0">
              <a:buNone/>
            </a:pPr>
            <a:r>
              <a:rPr lang="en-US" dirty="0" err="1"/>
              <a:t>MC_solumAKSGroup_solumAKSCluster_koreacentral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network public-</a:t>
            </a:r>
            <a:r>
              <a:rPr lang="en-US" dirty="0" err="1"/>
              <a:t>ip</a:t>
            </a:r>
            <a:r>
              <a:rPr lang="en-US" dirty="0"/>
              <a:t> create \</a:t>
            </a:r>
          </a:p>
          <a:p>
            <a:pPr marL="85919" indent="0">
              <a:buNone/>
            </a:pPr>
            <a:r>
              <a:rPr lang="en-US" dirty="0"/>
              <a:t>    --resource-group </a:t>
            </a:r>
            <a:r>
              <a:rPr lang="en-US" dirty="0" err="1"/>
              <a:t>MC_solumAKSGroup_solumAKSCluster_koreacentral</a:t>
            </a:r>
            <a:r>
              <a:rPr lang="en-US" dirty="0"/>
              <a:t> \</a:t>
            </a:r>
          </a:p>
          <a:p>
            <a:pPr marL="85919" indent="0">
              <a:buNone/>
            </a:pPr>
            <a:r>
              <a:rPr lang="en-US" dirty="0"/>
              <a:t>    --name </a:t>
            </a:r>
            <a:r>
              <a:rPr lang="en-US" dirty="0" err="1"/>
              <a:t>solumAKSPublicIP</a:t>
            </a:r>
            <a:r>
              <a:rPr lang="en-US" dirty="0"/>
              <a:t> \</a:t>
            </a:r>
          </a:p>
          <a:p>
            <a:pPr marL="85919" indent="0">
              <a:buNone/>
            </a:pPr>
            <a:r>
              <a:rPr lang="en-US" dirty="0"/>
              <a:t>    --allocation-method static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52.231.91.148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345" y="3272858"/>
            <a:ext cx="4683655" cy="28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8987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delete Public IP Address - Test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https://docs.microsoft.com/en-us/cli/azure/network/public-ip?view=azure-cli-latest#az-network-public-ip-delete</a:t>
            </a:r>
            <a:endParaRPr lang="en-US" dirty="0"/>
          </a:p>
          <a:p>
            <a:pPr marL="85919" indent="0">
              <a:buNone/>
            </a:pPr>
            <a:r>
              <a:rPr lang="en-US" dirty="0" err="1"/>
              <a:t>az</a:t>
            </a:r>
            <a:r>
              <a:rPr lang="en-US" dirty="0"/>
              <a:t> network public-</a:t>
            </a:r>
            <a:r>
              <a:rPr lang="en-US" dirty="0" err="1"/>
              <a:t>ip</a:t>
            </a:r>
            <a:r>
              <a:rPr lang="en-US" dirty="0"/>
              <a:t> delete -g  </a:t>
            </a:r>
            <a:r>
              <a:rPr lang="en-US" dirty="0" err="1"/>
              <a:t>MC_solumAKSGroup_solumAKSCluster_koreacentral</a:t>
            </a:r>
            <a:r>
              <a:rPr lang="en-US" dirty="0"/>
              <a:t> -n </a:t>
            </a:r>
            <a:r>
              <a:rPr lang="en-US" dirty="0" err="1"/>
              <a:t>solumAKSPublicIP</a:t>
            </a:r>
            <a:r>
              <a:rPr lang="en-US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" y="1684867"/>
            <a:ext cx="4856162" cy="45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31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-------------AKS Cluster------------</a:t>
            </a:r>
          </a:p>
          <a:p>
            <a:r>
              <a:rPr lang="en-US" dirty="0"/>
              <a:t>---connect to AKS Cluster</a:t>
            </a:r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get-credentials --resource-group rg-hgdev-191128 --name </a:t>
            </a:r>
            <a:r>
              <a:rPr lang="en-US" dirty="0" err="1"/>
              <a:t>Kubernetes-poc</a:t>
            </a:r>
            <a:endParaRPr lang="en-US" dirty="0"/>
          </a:p>
          <a:p>
            <a:r>
              <a:rPr lang="en-US" dirty="0"/>
              <a:t>---Check if you have connected to AKS cluster or not</a:t>
            </a:r>
          </a:p>
          <a:p>
            <a:r>
              <a:rPr lang="en-US" dirty="0" err="1"/>
              <a:t>kubectl</a:t>
            </a:r>
            <a:r>
              <a:rPr lang="en-US" dirty="0"/>
              <a:t> get nodes</a:t>
            </a:r>
          </a:p>
          <a:p>
            <a:r>
              <a:rPr lang="en-US" dirty="0" err="1"/>
              <a:t>kubectl</a:t>
            </a:r>
            <a:r>
              <a:rPr lang="en-US" dirty="0"/>
              <a:t> get nodes -o wide</a:t>
            </a:r>
          </a:p>
          <a:p>
            <a:r>
              <a:rPr lang="en-US" dirty="0"/>
              <a:t>-------start service </a:t>
            </a:r>
            <a:r>
              <a:rPr lang="en-US" dirty="0" err="1"/>
              <a:t>yaml</a:t>
            </a:r>
            <a:r>
              <a:rPr lang="en-US" dirty="0"/>
              <a:t> based </a:t>
            </a:r>
            <a:r>
              <a:rPr lang="en-US" dirty="0" err="1"/>
              <a:t>config</a:t>
            </a:r>
            <a:r>
              <a:rPr lang="en-US" dirty="0"/>
              <a:t>--------</a:t>
            </a:r>
          </a:p>
          <a:p>
            <a:r>
              <a:rPr lang="en-US" dirty="0" err="1"/>
              <a:t>kubectl</a:t>
            </a:r>
            <a:r>
              <a:rPr lang="en-US" dirty="0"/>
              <a:t> apply -f azure-</a:t>
            </a:r>
            <a:r>
              <a:rPr lang="en-US" dirty="0" err="1"/>
              <a:t>vote.yaml</a:t>
            </a:r>
            <a:endParaRPr lang="en-US" dirty="0"/>
          </a:p>
          <a:p>
            <a:r>
              <a:rPr lang="en-US" dirty="0"/>
              <a:t>------------status----------</a:t>
            </a:r>
          </a:p>
          <a:p>
            <a:r>
              <a:rPr lang="en-US" dirty="0" err="1"/>
              <a:t>kubectl</a:t>
            </a:r>
            <a:r>
              <a:rPr lang="en-US" dirty="0"/>
              <a:t> get service azure-vote-front --watch</a:t>
            </a:r>
          </a:p>
          <a:p>
            <a:r>
              <a:rPr lang="en-US" dirty="0" err="1"/>
              <a:t>kubectl</a:t>
            </a:r>
            <a:r>
              <a:rPr lang="en-US" dirty="0"/>
              <a:t> get all</a:t>
            </a:r>
          </a:p>
          <a:p>
            <a:r>
              <a:rPr lang="en-US" dirty="0"/>
              <a:t>--------stop all </a:t>
            </a:r>
            <a:r>
              <a:rPr lang="en-US" dirty="0" err="1"/>
              <a:t>sevices</a:t>
            </a:r>
            <a:r>
              <a:rPr lang="en-US" dirty="0"/>
              <a:t>--------</a:t>
            </a:r>
          </a:p>
          <a:p>
            <a:r>
              <a:rPr lang="en-US" dirty="0" err="1"/>
              <a:t>kubectl</a:t>
            </a:r>
            <a:r>
              <a:rPr lang="en-US" dirty="0"/>
              <a:t> delete pods --all</a:t>
            </a:r>
          </a:p>
          <a:p>
            <a:r>
              <a:rPr lang="en-US" dirty="0" err="1"/>
              <a:t>kubectl</a:t>
            </a:r>
            <a:r>
              <a:rPr lang="en-US" dirty="0"/>
              <a:t> delete </a:t>
            </a:r>
            <a:r>
              <a:rPr lang="en-US" dirty="0" err="1"/>
              <a:t>deployment.apps</a:t>
            </a:r>
            <a:r>
              <a:rPr lang="en-US" dirty="0"/>
              <a:t>/azure-vote-back service/azure-vote-back</a:t>
            </a:r>
          </a:p>
          <a:p>
            <a:r>
              <a:rPr lang="en-US" dirty="0" err="1"/>
              <a:t>kubectl</a:t>
            </a:r>
            <a:r>
              <a:rPr lang="en-US" dirty="0"/>
              <a:t> delete </a:t>
            </a:r>
            <a:r>
              <a:rPr lang="en-US" dirty="0" err="1"/>
              <a:t>deployment.apps</a:t>
            </a:r>
            <a:r>
              <a:rPr lang="en-US" dirty="0"/>
              <a:t>/azure-vote-front service/azure-vote-front</a:t>
            </a:r>
          </a:p>
        </p:txBody>
      </p:sp>
    </p:spTree>
    <p:extLst>
      <p:ext uri="{BB962C8B-B14F-4D97-AF65-F5344CB8AC3E}">
        <p14:creationId xmlns:p14="http://schemas.microsoft.com/office/powerpoint/2010/main" val="297081435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(Public IP  - egress)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7" y="838906"/>
            <a:ext cx="2793894" cy="2586734"/>
          </a:xfrm>
        </p:spPr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https://docs.microsoft.com/en-us/azure/aks/egress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aks-ip</a:t>
            </a:r>
            <a:r>
              <a:rPr lang="en-US" dirty="0"/>
              <a:t> --image=</a:t>
            </a:r>
            <a:r>
              <a:rPr lang="en-US" dirty="0" err="1"/>
              <a:t>debian</a:t>
            </a:r>
            <a:r>
              <a:rPr lang="en-US" dirty="0"/>
              <a:t> --generator=run-pod/v1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# when executing the egress service, it doesn’t work.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505" y="838906"/>
            <a:ext cx="5330296" cy="34227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86" y="4323897"/>
            <a:ext cx="5858933" cy="2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248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outbound public IP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7" y="838906"/>
            <a:ext cx="1803294" cy="2586734"/>
          </a:xfrm>
        </p:spPr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network public-</a:t>
            </a:r>
            <a:r>
              <a:rPr lang="en-US" dirty="0" err="1"/>
              <a:t>ip</a:t>
            </a:r>
            <a:r>
              <a:rPr lang="en-US" dirty="0"/>
              <a:t> list -g  </a:t>
            </a:r>
            <a:r>
              <a:rPr lang="en-US" dirty="0" err="1"/>
              <a:t>MC_solumAKSGroup_solumAKSCluster_koreacentral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In this case,</a:t>
            </a:r>
          </a:p>
          <a:p>
            <a:pPr marL="85919" indent="0">
              <a:buNone/>
            </a:pPr>
            <a:r>
              <a:rPr lang="en-US" dirty="0"/>
              <a:t>egress configuration is not needed.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76" y="838906"/>
            <a:ext cx="6490758" cy="55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878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screenshot when executing all services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All services are running on the same cluster (AKS)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651529"/>
            <a:ext cx="86772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510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Useful commands for K8S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https://kubernetes.io/docs/reference/kubectl/cheatsheet/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9" y="1861479"/>
            <a:ext cx="8730532" cy="343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82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“Live Tail” </a:t>
            </a:r>
            <a:r>
              <a:rPr lang="en-US" dirty="0" err="1"/>
              <a:t>Kubernetes</a:t>
            </a:r>
            <a:r>
              <a:rPr lang="en-US" dirty="0"/>
              <a:t> Logs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https://blog.papertrailapp.com/how-to-live-tail-kubernetes-logs/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In this example, the pod name of inbound is as below.</a:t>
            </a:r>
          </a:p>
          <a:p>
            <a:pPr marL="85919" indent="0">
              <a:buNone/>
            </a:pPr>
            <a:r>
              <a:rPr lang="en-US" dirty="0"/>
              <a:t>inbound-deployment-67bc5b44ff-s9t54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logs --follow inbound-deployment-67bc5b44ff-s9t54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3" y="2340239"/>
            <a:ext cx="3174894" cy="39848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811" y="2102640"/>
            <a:ext cx="3969000" cy="1323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347" y="3518774"/>
            <a:ext cx="5189064" cy="297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571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debug multiple </a:t>
            </a:r>
            <a:r>
              <a:rPr lang="en-US" dirty="0" err="1"/>
              <a:t>microservices</a:t>
            </a:r>
            <a:r>
              <a:rPr lang="en-US" dirty="0"/>
              <a:t> 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https://github.com/johanhaleby/kubetail</a:t>
            </a:r>
            <a:endParaRPr lang="en-US" dirty="0"/>
          </a:p>
          <a:p>
            <a:pPr marL="85919" indent="0">
              <a:buNone/>
            </a:pPr>
            <a:r>
              <a:rPr lang="en-US" dirty="0">
                <a:hlinkClick r:id="rId3"/>
              </a:rPr>
              <a:t>http://code.haleby.se/2015/11/13/tail-logs-from-multiple-pods-simultaneously-in-kubernetes/</a:t>
            </a:r>
            <a:endParaRPr lang="en-US" dirty="0"/>
          </a:p>
          <a:p>
            <a:pPr marL="85919" indent="0">
              <a:buNone/>
            </a:pPr>
            <a:r>
              <a:rPr lang="en-US" dirty="0">
                <a:hlinkClick r:id="rId4"/>
              </a:rPr>
              <a:t>https://ckhconsulting.com/kubetail-watch-multiple-pod-logs-the-easy-way/</a:t>
            </a:r>
            <a:endParaRPr lang="en-US" dirty="0"/>
          </a:p>
          <a:p>
            <a:pPr marL="85919" indent="0">
              <a:buNone/>
            </a:pPr>
            <a:r>
              <a:rPr lang="en-US" dirty="0" err="1"/>
              <a:t>kubetail</a:t>
            </a:r>
            <a:r>
              <a:rPr lang="en-US" dirty="0"/>
              <a:t> is a bash script for debugging multiple pods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2132273"/>
            <a:ext cx="4050771" cy="2506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742" y="3205788"/>
            <a:ext cx="4664075" cy="26509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4458740"/>
            <a:ext cx="4352925" cy="23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6509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start our </a:t>
            </a:r>
            <a:r>
              <a:rPr lang="en-US" dirty="0" err="1"/>
              <a:t>microservices</a:t>
            </a:r>
            <a:r>
              <a:rPr lang="en-US" dirty="0"/>
              <a:t> on AKS cluster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apiservice.yaml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imggenerator.yaml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inbound.yaml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outbound.yaml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apply -f service-</a:t>
            </a:r>
            <a:r>
              <a:rPr lang="en-US" dirty="0" err="1"/>
              <a:t>apiservice.yaml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138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478367" y="1766282"/>
            <a:ext cx="7429499" cy="1871524"/>
          </a:xfrm>
        </p:spPr>
        <p:txBody>
          <a:bodyPr/>
          <a:lstStyle/>
          <a:p>
            <a:r>
              <a:rPr lang="en-US" dirty="0"/>
              <a:t>How to setup a VM </a:t>
            </a:r>
            <a:br>
              <a:rPr lang="en-US" dirty="0"/>
            </a:br>
            <a:r>
              <a:rPr lang="en-US" dirty="0"/>
              <a:t>for monitoring AKS </a:t>
            </a: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4281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VM to monitor AKS Cluster for all members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will use the below VM for monitoring AKS cluster.</a:t>
            </a:r>
          </a:p>
          <a:p>
            <a:r>
              <a:rPr lang="en-US" dirty="0"/>
              <a:t>Please add your IP address in the below inbound rules.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6" y="2931929"/>
            <a:ext cx="8794875" cy="29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475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install </a:t>
            </a:r>
            <a:r>
              <a:rPr lang="en-US" dirty="0" err="1"/>
              <a:t>az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https://docs.microsoft.com/en-us/cli/azure/install-azure-cli-apt?view=azure-cli-latest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# curl -</a:t>
            </a:r>
            <a:r>
              <a:rPr lang="en-US" dirty="0" err="1"/>
              <a:t>sL</a:t>
            </a:r>
            <a:r>
              <a:rPr lang="en-US" dirty="0"/>
              <a:t> https://aka.ms/InstallAzureCLIDeb | </a:t>
            </a:r>
            <a:r>
              <a:rPr lang="en-US" dirty="0" err="1"/>
              <a:t>sudo</a:t>
            </a:r>
            <a:r>
              <a:rPr lang="en-US" dirty="0"/>
              <a:t> bash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729" y="2658423"/>
            <a:ext cx="4596871" cy="28311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7" y="2131625"/>
            <a:ext cx="4191423" cy="40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(Horizontal pod </a:t>
            </a:r>
            <a:r>
              <a:rPr lang="en-US" dirty="0" err="1"/>
              <a:t>scaler</a:t>
            </a:r>
            <a:r>
              <a:rPr lang="en-US" dirty="0"/>
              <a:t> – HPA)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Canceling </a:t>
            </a:r>
            <a:r>
              <a:rPr lang="en-US" dirty="0" err="1"/>
              <a:t>autoscaling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delete </a:t>
            </a:r>
            <a:r>
              <a:rPr lang="en-US" dirty="0" err="1"/>
              <a:t>hpa</a:t>
            </a:r>
            <a:r>
              <a:rPr lang="en-US" dirty="0"/>
              <a:t> name-of-</a:t>
            </a:r>
            <a:r>
              <a:rPr lang="en-US" dirty="0" err="1"/>
              <a:t>hpa</a:t>
            </a:r>
            <a:endParaRPr lang="en-US" dirty="0"/>
          </a:p>
          <a:p>
            <a:r>
              <a:rPr lang="en-US" dirty="0"/>
              <a:t>ex) </a:t>
            </a:r>
            <a:r>
              <a:rPr lang="en-US" dirty="0" err="1"/>
              <a:t>kubectl</a:t>
            </a:r>
            <a:r>
              <a:rPr lang="en-US" dirty="0"/>
              <a:t> delete </a:t>
            </a:r>
            <a:r>
              <a:rPr lang="en-US" dirty="0" err="1"/>
              <a:t>hpa</a:t>
            </a:r>
            <a:r>
              <a:rPr lang="en-US" dirty="0"/>
              <a:t> azure-vote-front</a:t>
            </a:r>
          </a:p>
          <a:p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delete pods --all</a:t>
            </a:r>
          </a:p>
          <a:p>
            <a:r>
              <a:rPr lang="en-US" dirty="0" err="1"/>
              <a:t>kubectl</a:t>
            </a:r>
            <a:r>
              <a:rPr lang="en-US" dirty="0"/>
              <a:t> delete </a:t>
            </a:r>
            <a:r>
              <a:rPr lang="en-US" dirty="0" err="1"/>
              <a:t>deployment.apps</a:t>
            </a:r>
            <a:r>
              <a:rPr lang="en-US" dirty="0"/>
              <a:t>/azure-vote-back service/azure-vote-back</a:t>
            </a:r>
          </a:p>
          <a:p>
            <a:r>
              <a:rPr lang="en-US" dirty="0" err="1"/>
              <a:t>kubectl</a:t>
            </a:r>
            <a:r>
              <a:rPr lang="en-US" dirty="0"/>
              <a:t> delete </a:t>
            </a:r>
            <a:r>
              <a:rPr lang="en-US" dirty="0" err="1"/>
              <a:t>deployment.apps</a:t>
            </a:r>
            <a:r>
              <a:rPr lang="en-US" dirty="0"/>
              <a:t>/azure-vote-front service/azure-vote-front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467" y="3006591"/>
            <a:ext cx="3897344" cy="33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804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log in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https://docs.microsoft.com/en-us/cli/azure/authenticate-azure-cli?view=azure-cli-latest</a:t>
            </a:r>
            <a:r>
              <a:rPr lang="en-US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328" y="1633120"/>
            <a:ext cx="5818447" cy="22006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2" y="3082740"/>
            <a:ext cx="4152746" cy="302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4842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install </a:t>
            </a:r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#  </a:t>
            </a:r>
            <a:r>
              <a:rPr lang="en-US" dirty="0" err="1"/>
              <a:t>sudo</a:t>
            </a:r>
            <a:r>
              <a:rPr lang="en-US" dirty="0"/>
              <a:t> apt-get install docker.io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-a -G </a:t>
            </a:r>
            <a:r>
              <a:rPr lang="en-US" dirty="0" err="1"/>
              <a:t>docker</a:t>
            </a:r>
            <a:r>
              <a:rPr lang="en-US" dirty="0"/>
              <a:t> $USER 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sudo</a:t>
            </a:r>
            <a:r>
              <a:rPr lang="en-US" dirty="0"/>
              <a:t> service </a:t>
            </a:r>
            <a:r>
              <a:rPr lang="en-US" dirty="0" err="1"/>
              <a:t>docker</a:t>
            </a:r>
            <a:r>
              <a:rPr lang="en-US" dirty="0"/>
              <a:t> restart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Rebooting ( log out and log in again)</a:t>
            </a:r>
          </a:p>
          <a:p>
            <a:pPr marL="85919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509" y="1176866"/>
            <a:ext cx="46672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69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install </a:t>
            </a:r>
            <a:r>
              <a:rPr lang="en-US" dirty="0" err="1"/>
              <a:t>kubectl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https://phoenixnap.com/kb/install-kubernetes-on-ubuntu</a:t>
            </a:r>
            <a:endParaRPr lang="en-US" dirty="0"/>
          </a:p>
          <a:p>
            <a:pPr marL="85919" indent="0">
              <a:buNone/>
            </a:pPr>
            <a:r>
              <a:rPr lang="en-US" dirty="0">
                <a:sym typeface="Wingdings" panose="05000000000000000000" pitchFamily="2" charset="2"/>
              </a:rPr>
              <a:t>curl -s https://packages.cloud.google.com/apt/doc/apt-key.gpg | </a:t>
            </a:r>
            <a:r>
              <a:rPr lang="en-US" dirty="0" err="1">
                <a:sym typeface="Wingdings" panose="05000000000000000000" pitchFamily="2" charset="2"/>
              </a:rPr>
              <a:t>sudo</a:t>
            </a:r>
            <a:r>
              <a:rPr lang="en-US" dirty="0">
                <a:sym typeface="Wingdings" panose="05000000000000000000" pitchFamily="2" charset="2"/>
              </a:rPr>
              <a:t> apt-key add</a:t>
            </a:r>
          </a:p>
          <a:p>
            <a:pPr marL="85919" indent="0">
              <a:buNone/>
            </a:pPr>
            <a:r>
              <a:rPr lang="en-US" dirty="0" err="1">
                <a:sym typeface="Wingdings" panose="05000000000000000000" pitchFamily="2" charset="2"/>
              </a:rPr>
              <a:t>sudo</a:t>
            </a:r>
            <a:r>
              <a:rPr lang="en-US" dirty="0">
                <a:sym typeface="Wingdings" panose="05000000000000000000" pitchFamily="2" charset="2"/>
              </a:rPr>
              <a:t> apt-get install curl</a:t>
            </a:r>
          </a:p>
          <a:p>
            <a:pPr marL="85919" indent="0">
              <a:buNone/>
            </a:pPr>
            <a:r>
              <a:rPr lang="en-US" dirty="0" err="1">
                <a:sym typeface="Wingdings" panose="05000000000000000000" pitchFamily="2" charset="2"/>
              </a:rPr>
              <a:t>sudo</a:t>
            </a:r>
            <a:r>
              <a:rPr lang="en-US" dirty="0">
                <a:sym typeface="Wingdings" panose="05000000000000000000" pitchFamily="2" charset="2"/>
              </a:rPr>
              <a:t> apt-add-repository "deb http://apt.kubernetes.io/ </a:t>
            </a:r>
            <a:r>
              <a:rPr lang="en-US" dirty="0" err="1">
                <a:sym typeface="Wingdings" panose="05000000000000000000" pitchFamily="2" charset="2"/>
              </a:rPr>
              <a:t>kubernetes-xenial</a:t>
            </a:r>
            <a:r>
              <a:rPr lang="en-US" dirty="0">
                <a:sym typeface="Wingdings" panose="05000000000000000000" pitchFamily="2" charset="2"/>
              </a:rPr>
              <a:t> main"</a:t>
            </a:r>
          </a:p>
          <a:p>
            <a:pPr marL="85919" indent="0">
              <a:buNone/>
            </a:pPr>
            <a:r>
              <a:rPr lang="en-US" dirty="0" err="1">
                <a:sym typeface="Wingdings" panose="05000000000000000000" pitchFamily="2" charset="2"/>
              </a:rPr>
              <a:t>sudo</a:t>
            </a:r>
            <a:r>
              <a:rPr lang="en-US" dirty="0">
                <a:sym typeface="Wingdings" panose="05000000000000000000" pitchFamily="2" charset="2"/>
              </a:rPr>
              <a:t> apt-get install </a:t>
            </a:r>
            <a:r>
              <a:rPr lang="en-US" dirty="0" err="1">
                <a:sym typeface="Wingdings" panose="05000000000000000000" pitchFamily="2" charset="2"/>
              </a:rPr>
              <a:t>kubeadm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kubelet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kubectl</a:t>
            </a:r>
            <a:endParaRPr lang="en-US" dirty="0">
              <a:sym typeface="Wingdings" panose="05000000000000000000" pitchFamily="2" charset="2"/>
            </a:endParaRPr>
          </a:p>
          <a:p>
            <a:pPr marL="85919" indent="0">
              <a:buNone/>
            </a:pPr>
            <a:r>
              <a:rPr lang="en-US" dirty="0" err="1">
                <a:sym typeface="Wingdings" panose="05000000000000000000" pitchFamily="2" charset="2"/>
              </a:rPr>
              <a:t>sudo</a:t>
            </a:r>
            <a:r>
              <a:rPr lang="en-US" dirty="0">
                <a:sym typeface="Wingdings" panose="05000000000000000000" pitchFamily="2" charset="2"/>
              </a:rPr>
              <a:t> apt-mark hold </a:t>
            </a:r>
            <a:r>
              <a:rPr lang="en-US" dirty="0" err="1">
                <a:sym typeface="Wingdings" panose="05000000000000000000" pitchFamily="2" charset="2"/>
              </a:rPr>
              <a:t>kubeadm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kubelet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kubectl</a:t>
            </a:r>
            <a:endParaRPr lang="en-US" dirty="0">
              <a:sym typeface="Wingdings" panose="05000000000000000000" pitchFamily="2" charset="2"/>
            </a:endParaRP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8" y="3073921"/>
            <a:ext cx="89916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06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install </a:t>
            </a:r>
            <a:r>
              <a:rPr lang="en-US" dirty="0" err="1"/>
              <a:t>kubectl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https://phoenixnap.com/kb/install-kubernetes-on-ubuntu</a:t>
            </a:r>
            <a:endParaRPr lang="en-US" dirty="0"/>
          </a:p>
          <a:p>
            <a:pPr marL="85919" indent="0">
              <a:buNone/>
            </a:pPr>
            <a:r>
              <a:rPr lang="en-US" dirty="0">
                <a:sym typeface="Wingdings" panose="05000000000000000000" pitchFamily="2" charset="2"/>
              </a:rPr>
              <a:t>curl -s https://packages.cloud.google.com/apt/doc/apt-key.gpg | </a:t>
            </a:r>
            <a:r>
              <a:rPr lang="en-US" dirty="0" err="1">
                <a:sym typeface="Wingdings" panose="05000000000000000000" pitchFamily="2" charset="2"/>
              </a:rPr>
              <a:t>sudo</a:t>
            </a:r>
            <a:r>
              <a:rPr lang="en-US" dirty="0">
                <a:sym typeface="Wingdings" panose="05000000000000000000" pitchFamily="2" charset="2"/>
              </a:rPr>
              <a:t> apt-key add</a:t>
            </a:r>
          </a:p>
          <a:p>
            <a:pPr marL="85919" indent="0">
              <a:buNone/>
            </a:pPr>
            <a:r>
              <a:rPr lang="en-US" dirty="0" err="1">
                <a:sym typeface="Wingdings" panose="05000000000000000000" pitchFamily="2" charset="2"/>
              </a:rPr>
              <a:t>sudo</a:t>
            </a:r>
            <a:r>
              <a:rPr lang="en-US" dirty="0">
                <a:sym typeface="Wingdings" panose="05000000000000000000" pitchFamily="2" charset="2"/>
              </a:rPr>
              <a:t> apt-get install curl</a:t>
            </a:r>
          </a:p>
          <a:p>
            <a:pPr marL="85919" indent="0">
              <a:buNone/>
            </a:pPr>
            <a:r>
              <a:rPr lang="en-US" dirty="0" err="1">
                <a:sym typeface="Wingdings" panose="05000000000000000000" pitchFamily="2" charset="2"/>
              </a:rPr>
              <a:t>sudo</a:t>
            </a:r>
            <a:r>
              <a:rPr lang="en-US" dirty="0">
                <a:sym typeface="Wingdings" panose="05000000000000000000" pitchFamily="2" charset="2"/>
              </a:rPr>
              <a:t> apt-add-repository "deb http://apt.kubernetes.io/ </a:t>
            </a:r>
            <a:r>
              <a:rPr lang="en-US" dirty="0" err="1">
                <a:sym typeface="Wingdings" panose="05000000000000000000" pitchFamily="2" charset="2"/>
              </a:rPr>
              <a:t>kubernetes-xenial</a:t>
            </a:r>
            <a:r>
              <a:rPr lang="en-US" dirty="0">
                <a:sym typeface="Wingdings" panose="05000000000000000000" pitchFamily="2" charset="2"/>
              </a:rPr>
              <a:t> main"</a:t>
            </a:r>
          </a:p>
          <a:p>
            <a:pPr marL="85919" indent="0">
              <a:buNone/>
            </a:pPr>
            <a:r>
              <a:rPr lang="en-US" dirty="0" err="1">
                <a:sym typeface="Wingdings" panose="05000000000000000000" pitchFamily="2" charset="2"/>
              </a:rPr>
              <a:t>sudo</a:t>
            </a:r>
            <a:r>
              <a:rPr lang="en-US" dirty="0">
                <a:sym typeface="Wingdings" panose="05000000000000000000" pitchFamily="2" charset="2"/>
              </a:rPr>
              <a:t> apt-get install </a:t>
            </a:r>
            <a:r>
              <a:rPr lang="en-US" dirty="0" err="1">
                <a:sym typeface="Wingdings" panose="05000000000000000000" pitchFamily="2" charset="2"/>
              </a:rPr>
              <a:t>kubeadm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kubelet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kubectl</a:t>
            </a:r>
            <a:endParaRPr lang="en-US" dirty="0">
              <a:sym typeface="Wingdings" panose="05000000000000000000" pitchFamily="2" charset="2"/>
            </a:endParaRPr>
          </a:p>
          <a:p>
            <a:pPr marL="85919" indent="0">
              <a:buNone/>
            </a:pPr>
            <a:r>
              <a:rPr lang="en-US" dirty="0" err="1">
                <a:sym typeface="Wingdings" panose="05000000000000000000" pitchFamily="2" charset="2"/>
              </a:rPr>
              <a:t>sudo</a:t>
            </a:r>
            <a:r>
              <a:rPr lang="en-US" dirty="0">
                <a:sym typeface="Wingdings" panose="05000000000000000000" pitchFamily="2" charset="2"/>
              </a:rPr>
              <a:t> apt-mark hold </a:t>
            </a:r>
            <a:r>
              <a:rPr lang="en-US" dirty="0" err="1">
                <a:sym typeface="Wingdings" panose="05000000000000000000" pitchFamily="2" charset="2"/>
              </a:rPr>
              <a:t>kubeadm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kubelet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kubectl</a:t>
            </a:r>
            <a:endParaRPr lang="en-US" dirty="0">
              <a:sym typeface="Wingdings" panose="05000000000000000000" pitchFamily="2" charset="2"/>
            </a:endParaRPr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99587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manage multiple clusters in AKS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https://zimmergren.net/switch-context-multiple-kubernetes-clusters-aks-azure/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login</a:t>
            </a:r>
          </a:p>
          <a:p>
            <a:pPr marL="85919" indent="0">
              <a:buNone/>
            </a:pPr>
            <a:r>
              <a:rPr lang="en-US" dirty="0"/>
              <a:t>[List]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list -o table</a:t>
            </a:r>
          </a:p>
          <a:p>
            <a:pPr marL="85919" indent="0">
              <a:buNone/>
            </a:pPr>
            <a:r>
              <a:rPr lang="en-US" dirty="0"/>
              <a:t>[Connect to an AKS cluster using the Azure CLI]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get-credentials -n &lt;</a:t>
            </a:r>
            <a:r>
              <a:rPr lang="en-US" dirty="0" err="1"/>
              <a:t>yourClusterName</a:t>
            </a:r>
            <a:r>
              <a:rPr lang="en-US" dirty="0"/>
              <a:t>&gt; -g &lt;</a:t>
            </a:r>
            <a:r>
              <a:rPr lang="en-US" dirty="0" err="1"/>
              <a:t>yourResourceGroupName</a:t>
            </a:r>
            <a:r>
              <a:rPr lang="en-US" dirty="0"/>
              <a:t>&gt; 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get-credentials -n </a:t>
            </a:r>
            <a:r>
              <a:rPr lang="en-US" dirty="0" err="1"/>
              <a:t>solumAKSCluster</a:t>
            </a:r>
            <a:r>
              <a:rPr lang="en-US" dirty="0"/>
              <a:t> -g </a:t>
            </a:r>
            <a:r>
              <a:rPr lang="en-US" dirty="0" err="1"/>
              <a:t>solumAKSGroup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3" y="3197040"/>
            <a:ext cx="89725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2886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where is information for connecting to my </a:t>
            </a:r>
            <a:r>
              <a:rPr lang="en-US" dirty="0" err="1"/>
              <a:t>kubernetes</a:t>
            </a:r>
            <a:r>
              <a:rPr lang="en-US" dirty="0"/>
              <a:t> ?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# cat ~/.</a:t>
            </a:r>
            <a:r>
              <a:rPr lang="en-US" dirty="0" err="1"/>
              <a:t>kube</a:t>
            </a:r>
            <a:r>
              <a:rPr lang="en-US" dirty="0"/>
              <a:t>/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31" y="838906"/>
            <a:ext cx="5543680" cy="5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28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478367" y="1766282"/>
            <a:ext cx="7429499" cy="1871524"/>
          </a:xfrm>
        </p:spPr>
        <p:txBody>
          <a:bodyPr/>
          <a:lstStyle/>
          <a:p>
            <a:r>
              <a:rPr lang="en-US" dirty="0"/>
              <a:t>How to execute and debug </a:t>
            </a:r>
            <a:br>
              <a:rPr lang="en-US" dirty="0"/>
            </a:br>
            <a:r>
              <a:rPr lang="en-US" dirty="0"/>
              <a:t>each </a:t>
            </a:r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0263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start and stop each </a:t>
            </a:r>
            <a:r>
              <a:rPr lang="en-US" dirty="0" err="1"/>
              <a:t>microsevice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[Starting each </a:t>
            </a:r>
            <a:r>
              <a:rPr lang="en-US" dirty="0" err="1"/>
              <a:t>microservice</a:t>
            </a:r>
            <a:r>
              <a:rPr lang="en-US" dirty="0"/>
              <a:t>]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apiservice.yaml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imggenerator.yaml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inbound.yaml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outbound.yaml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[Stopping each </a:t>
            </a:r>
            <a:r>
              <a:rPr lang="en-US" dirty="0" err="1"/>
              <a:t>microservice</a:t>
            </a:r>
            <a:r>
              <a:rPr lang="en-US" dirty="0"/>
              <a:t>]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delete -f </a:t>
            </a:r>
            <a:r>
              <a:rPr lang="en-US" dirty="0" err="1"/>
              <a:t>apiservice.yaml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delete -f </a:t>
            </a:r>
            <a:r>
              <a:rPr lang="en-US" dirty="0" err="1"/>
              <a:t>imggenerator.yaml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delete -f </a:t>
            </a:r>
            <a:r>
              <a:rPr lang="en-US" dirty="0" err="1"/>
              <a:t>inbound.yaml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delete -f </a:t>
            </a:r>
            <a:r>
              <a:rPr lang="en-US" dirty="0" err="1"/>
              <a:t>outbound.yaml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6170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check logs of each </a:t>
            </a:r>
            <a:r>
              <a:rPr lang="en-US" dirty="0" err="1"/>
              <a:t>microsevice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Please check the name of pods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get pods</a:t>
            </a:r>
          </a:p>
          <a:p>
            <a:pPr marL="85919" indent="0">
              <a:buNone/>
            </a:pPr>
            <a:endParaRPr lang="en-US" dirty="0"/>
          </a:p>
          <a:p>
            <a:r>
              <a:rPr lang="en-US" dirty="0"/>
              <a:t>In order to check logs of multiple pods with different colors, we will use a useful script (</a:t>
            </a:r>
            <a:r>
              <a:rPr lang="en-US" dirty="0" err="1"/>
              <a:t>kubetail</a:t>
            </a:r>
            <a:r>
              <a:rPr lang="en-US" dirty="0"/>
              <a:t>)</a:t>
            </a:r>
          </a:p>
          <a:p>
            <a:r>
              <a:rPr lang="en-US" dirty="0"/>
              <a:t>Please move to the specific folder</a:t>
            </a:r>
          </a:p>
          <a:p>
            <a:pPr marL="85919" indent="0">
              <a:buNone/>
            </a:pPr>
            <a:r>
              <a:rPr lang="en-US" dirty="0"/>
              <a:t>#  ./</a:t>
            </a:r>
            <a:r>
              <a:rPr lang="en-US" dirty="0" err="1"/>
              <a:t>kubetail</a:t>
            </a:r>
            <a:r>
              <a:rPr lang="en-US" dirty="0"/>
              <a:t> </a:t>
            </a:r>
            <a:r>
              <a:rPr lang="en-US" dirty="0" err="1"/>
              <a:t>apiservice</a:t>
            </a:r>
            <a:r>
              <a:rPr lang="en-US" dirty="0"/>
              <a:t>-deployment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2892240"/>
            <a:ext cx="7524750" cy="106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88" y="4236182"/>
            <a:ext cx="5144005" cy="24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56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check logs of each </a:t>
            </a:r>
            <a:r>
              <a:rPr lang="en-US" dirty="0" err="1"/>
              <a:t>microsevice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3420427" cy="2586734"/>
          </a:xfrm>
        </p:spPr>
        <p:txBody>
          <a:bodyPr/>
          <a:lstStyle/>
          <a:p>
            <a:r>
              <a:rPr lang="en-US" dirty="0"/>
              <a:t>In order to call REST API on </a:t>
            </a:r>
            <a:r>
              <a:rPr lang="en-US" dirty="0" err="1"/>
              <a:t>apiservice</a:t>
            </a:r>
            <a:r>
              <a:rPr lang="en-US" dirty="0"/>
              <a:t>, we have to enable </a:t>
            </a:r>
            <a:r>
              <a:rPr lang="en-US" dirty="0" err="1"/>
              <a:t>loadbalancer</a:t>
            </a:r>
            <a:r>
              <a:rPr lang="en-US" dirty="0"/>
              <a:t> service for </a:t>
            </a:r>
            <a:r>
              <a:rPr lang="en-US" dirty="0" err="1"/>
              <a:t>apiservice</a:t>
            </a:r>
            <a:r>
              <a:rPr lang="en-US" dirty="0"/>
              <a:t>.</a:t>
            </a:r>
          </a:p>
          <a:p>
            <a:r>
              <a:rPr lang="en-US" dirty="0"/>
              <a:t>please execute the below command</a:t>
            </a:r>
          </a:p>
          <a:p>
            <a:r>
              <a:rPr lang="en-US" dirty="0"/>
              <a:t>It takes long time to get public IP to connect to </a:t>
            </a:r>
            <a:r>
              <a:rPr lang="en-US" dirty="0" err="1"/>
              <a:t>apiservice</a:t>
            </a:r>
            <a:r>
              <a:rPr lang="en-US" dirty="0"/>
              <a:t>.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apply -f service-</a:t>
            </a:r>
            <a:r>
              <a:rPr lang="en-US" dirty="0" err="1"/>
              <a:t>apiservice.yaml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r>
              <a:rPr lang="en-US" dirty="0"/>
              <a:t>The public IP can be changed. So please check it before calling REST API on </a:t>
            </a:r>
            <a:r>
              <a:rPr lang="en-US" dirty="0" err="1"/>
              <a:t>apiservice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To check the status of AKS every 2 </a:t>
            </a:r>
            <a:r>
              <a:rPr lang="en-US" dirty="0" err="1"/>
              <a:t>secs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# watch </a:t>
            </a:r>
            <a:r>
              <a:rPr lang="en-US" dirty="0" err="1"/>
              <a:t>kubectl</a:t>
            </a:r>
            <a:r>
              <a:rPr lang="en-US" dirty="0"/>
              <a:t> get all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422" y="1040073"/>
            <a:ext cx="5037723" cy="44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3" y="4994885"/>
            <a:ext cx="7551208" cy="14583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11" y="838906"/>
            <a:ext cx="7429500" cy="3152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1" y="4045608"/>
            <a:ext cx="84010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07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859600"/>
            <a:ext cx="6667045" cy="41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0336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update the container image of each </a:t>
            </a:r>
            <a:r>
              <a:rPr lang="en-US" dirty="0" err="1"/>
              <a:t>microservice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set image pods </a:t>
            </a:r>
            <a:r>
              <a:rPr lang="en-US" b="1" dirty="0" err="1"/>
              <a:t>apiservice</a:t>
            </a:r>
            <a:r>
              <a:rPr lang="en-US" dirty="0"/>
              <a:t>=solumacrms.azurecr.io/</a:t>
            </a:r>
            <a:r>
              <a:rPr lang="en-US" b="1" dirty="0"/>
              <a:t>apiservice_img</a:t>
            </a:r>
            <a:r>
              <a:rPr lang="en-US" dirty="0"/>
              <a:t>:48 --selector app=</a:t>
            </a:r>
            <a:r>
              <a:rPr lang="en-US" b="1" dirty="0" err="1"/>
              <a:t>apiservice</a:t>
            </a:r>
            <a:endParaRPr lang="en-US" b="1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354347"/>
            <a:ext cx="8801795" cy="377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6" y="4918320"/>
            <a:ext cx="89630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35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update the container image of each </a:t>
            </a:r>
            <a:r>
              <a:rPr lang="en-US" dirty="0" err="1"/>
              <a:t>microservice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set image pods </a:t>
            </a:r>
            <a:r>
              <a:rPr lang="en-US" b="1" dirty="0" err="1"/>
              <a:t>apiservice</a:t>
            </a:r>
            <a:r>
              <a:rPr lang="en-US" dirty="0"/>
              <a:t>=solumacrms.azurecr.io/</a:t>
            </a:r>
            <a:r>
              <a:rPr lang="en-US" b="1" dirty="0"/>
              <a:t>apiservice_img</a:t>
            </a:r>
            <a:r>
              <a:rPr lang="en-US" dirty="0"/>
              <a:t>:48 --selector app=</a:t>
            </a:r>
            <a:r>
              <a:rPr lang="en-US" b="1" dirty="0" err="1"/>
              <a:t>apiservice</a:t>
            </a:r>
            <a:endParaRPr lang="en-US" b="1" dirty="0"/>
          </a:p>
          <a:p>
            <a:pPr marL="85919" indent="0">
              <a:buNone/>
            </a:pPr>
            <a:endParaRPr lang="en-US" b="1" dirty="0"/>
          </a:p>
          <a:p>
            <a:r>
              <a:rPr lang="en-US" dirty="0"/>
              <a:t>Updating the container image of each </a:t>
            </a:r>
            <a:r>
              <a:rPr lang="en-US" dirty="0" err="1"/>
              <a:t>microsevice</a:t>
            </a:r>
            <a:r>
              <a:rPr lang="en-US" dirty="0"/>
              <a:t>, you can check that pods are restarted as below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2" y="2383895"/>
            <a:ext cx="89725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7355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use label information (--show-labels)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get pods --show-labels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928929"/>
            <a:ext cx="8687771" cy="6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983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check the status of pod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describe pods inbound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40" y="753533"/>
            <a:ext cx="5727800" cy="57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69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check the status of node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get nodes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describe node aks-nodepool1-19025009-vmss000000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405466"/>
            <a:ext cx="5131720" cy="52133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00" y="2904067"/>
            <a:ext cx="4091293" cy="32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2893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Namespace (Resource separation)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r>
              <a:rPr lang="en-US" dirty="0"/>
              <a:t>By using namespace, we can separate projects in a cluster.</a:t>
            </a:r>
          </a:p>
          <a:p>
            <a:r>
              <a:rPr lang="en-US" dirty="0"/>
              <a:t>Later, we can use this...</a:t>
            </a:r>
          </a:p>
          <a:p>
            <a:r>
              <a:rPr lang="en-US" dirty="0"/>
              <a:t>Nodes are shared by all projects ??? (Is it good ?)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2310073"/>
            <a:ext cx="72866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5105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check CPU and memory usage of each pod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top pod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top node</a:t>
            </a:r>
          </a:p>
          <a:p>
            <a:pPr marL="85919" indent="0">
              <a:buNone/>
            </a:pPr>
            <a:r>
              <a:rPr lang="en-US" dirty="0"/>
              <a:t>or</a:t>
            </a:r>
          </a:p>
          <a:p>
            <a:pPr marL="85919" indent="0">
              <a:buNone/>
            </a:pPr>
            <a:r>
              <a:rPr lang="en-US" dirty="0"/>
              <a:t># watch </a:t>
            </a:r>
            <a:r>
              <a:rPr lang="en-US" dirty="0" err="1"/>
              <a:t>kubectl</a:t>
            </a:r>
            <a:r>
              <a:rPr lang="en-US" dirty="0"/>
              <a:t> top pod</a:t>
            </a:r>
          </a:p>
          <a:p>
            <a:pPr marL="85919" indent="0">
              <a:buNone/>
            </a:pPr>
            <a:r>
              <a:rPr lang="en-US" dirty="0"/>
              <a:t># watch </a:t>
            </a:r>
            <a:r>
              <a:rPr lang="en-US" dirty="0" err="1"/>
              <a:t>kubectl</a:t>
            </a:r>
            <a:r>
              <a:rPr lang="en-US" dirty="0"/>
              <a:t> top node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0" y="2654821"/>
            <a:ext cx="8810625" cy="1847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5" y="4922476"/>
            <a:ext cx="87820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701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028701" y="1808615"/>
            <a:ext cx="7429499" cy="1871524"/>
          </a:xfrm>
        </p:spPr>
        <p:txBody>
          <a:bodyPr/>
          <a:lstStyle/>
          <a:p>
            <a:r>
              <a:rPr lang="en-US" dirty="0"/>
              <a:t>How to use Application Gateway</a:t>
            </a: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400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https://github.com/Azure/application-gateway-kubernetes-ingress</a:t>
            </a:r>
            <a:endParaRPr lang="en-US" dirty="0"/>
          </a:p>
          <a:p>
            <a:r>
              <a:rPr lang="en-US" dirty="0">
                <a:hlinkClick r:id="rId3"/>
              </a:rPr>
              <a:t>https://atouati.com/posts/2020/03/aks-application-gateway-ingress-controller/</a:t>
            </a:r>
            <a:endParaRPr lang="en-US" dirty="0"/>
          </a:p>
          <a:p>
            <a:r>
              <a:rPr lang="en-US" dirty="0">
                <a:hlinkClick r:id="rId4"/>
              </a:rPr>
              <a:t>https://zerobig-k8s.tistory.com/72?category=297761</a:t>
            </a:r>
            <a:endParaRPr lang="en-US" dirty="0"/>
          </a:p>
          <a:p>
            <a:r>
              <a:rPr lang="en-US" dirty="0">
                <a:hlinkClick r:id="rId5"/>
              </a:rPr>
              <a:t>https://zerobig-k8s.tistory.com/74?category=297761</a:t>
            </a:r>
            <a:endParaRPr lang="en-US" dirty="0"/>
          </a:p>
          <a:p>
            <a:r>
              <a:rPr lang="en-US" dirty="0">
                <a:hlinkClick r:id="rId3"/>
              </a:rPr>
              <a:t>https://atouati.com/posts/2020/03/aks-application-gateway-ingress-controller/</a:t>
            </a:r>
            <a:endParaRPr lang="en-US" dirty="0"/>
          </a:p>
          <a:p>
            <a:r>
              <a:rPr lang="en-US" dirty="0">
                <a:hlinkClick r:id="rId6"/>
              </a:rPr>
              <a:t>https://github.com/Adeelku/aks-agic/blob/master/scripts/deploy_into_k8s.sh</a:t>
            </a:r>
            <a:endParaRPr lang="en-US" dirty="0"/>
          </a:p>
          <a:p>
            <a:r>
              <a:rPr lang="en-US" dirty="0">
                <a:hlinkClick r:id="rId7"/>
              </a:rPr>
              <a:t>https://github.com/kizotheitguy/Azure-AKS-ApplicationGateway-WAF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73" y="3749675"/>
            <a:ext cx="87344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216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r>
              <a:rPr lang="en-US" dirty="0"/>
              <a:t>11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5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Updating a configuration file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960" y="838906"/>
            <a:ext cx="6102199" cy="55562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" y="4334934"/>
            <a:ext cx="3201828" cy="1926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3303"/>
            <a:ext cx="3538468" cy="28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1294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r>
              <a:rPr lang="en-US" dirty="0"/>
              <a:t>11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905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r>
              <a:rPr lang="en-US" dirty="0"/>
              <a:t>11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3997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r>
              <a:rPr lang="en-US" dirty="0"/>
              <a:t>11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0582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r>
              <a:rPr lang="en-US" dirty="0"/>
              <a:t>11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2365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r>
              <a:rPr lang="en-US" dirty="0"/>
              <a:t>11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0953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r>
              <a:rPr lang="en-US" dirty="0"/>
              <a:t>11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1925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r>
              <a:rPr lang="en-US" dirty="0"/>
              <a:t>11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491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6"/>
            <a:ext cx="8441161" cy="2586734"/>
          </a:xfrm>
        </p:spPr>
        <p:txBody>
          <a:bodyPr/>
          <a:lstStyle/>
          <a:p>
            <a:r>
              <a:rPr lang="en-US" dirty="0"/>
              <a:t>11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6395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66" y="5144460"/>
            <a:ext cx="2929467" cy="16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95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acr</a:t>
            </a:r>
            <a:r>
              <a:rPr lang="en-US" dirty="0"/>
              <a:t> list --resource-group </a:t>
            </a:r>
            <a:r>
              <a:rPr lang="en-US" dirty="0" err="1"/>
              <a:t>myResourceGroup</a:t>
            </a:r>
            <a:r>
              <a:rPr lang="en-US" dirty="0"/>
              <a:t> --query "[].{</a:t>
            </a:r>
            <a:r>
              <a:rPr lang="en-US" dirty="0" err="1"/>
              <a:t>acrLoginServer:loginServer</a:t>
            </a:r>
            <a:r>
              <a:rPr lang="en-US" dirty="0"/>
              <a:t>}" --output table</a:t>
            </a:r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acr</a:t>
            </a:r>
            <a:r>
              <a:rPr lang="en-US" dirty="0"/>
              <a:t> list --resource-group </a:t>
            </a:r>
            <a:r>
              <a:rPr lang="en-US" dirty="0" err="1"/>
              <a:t>slmcwlee</a:t>
            </a:r>
            <a:r>
              <a:rPr lang="en-US" dirty="0"/>
              <a:t> --query "[].{</a:t>
            </a:r>
            <a:r>
              <a:rPr lang="en-US" dirty="0" err="1"/>
              <a:t>acrLoginServer:loginServer</a:t>
            </a:r>
            <a:r>
              <a:rPr lang="en-US" dirty="0"/>
              <a:t>}" --output table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tag azure-vote-front &lt;</a:t>
            </a:r>
            <a:r>
              <a:rPr lang="en-US" dirty="0" err="1"/>
              <a:t>acrLoginServer</a:t>
            </a:r>
            <a:r>
              <a:rPr lang="en-US" dirty="0"/>
              <a:t>&gt;/azure-vote-front:v2</a:t>
            </a:r>
          </a:p>
          <a:p>
            <a:r>
              <a:rPr lang="en-US" dirty="0" err="1"/>
              <a:t>docker</a:t>
            </a:r>
            <a:r>
              <a:rPr lang="en-US" dirty="0"/>
              <a:t> tag azure-vote-front slmdemoreg.azurecr.io/azure-vote-front:v2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push &lt;</a:t>
            </a:r>
            <a:r>
              <a:rPr lang="en-US" dirty="0" err="1"/>
              <a:t>acrLoginServer</a:t>
            </a:r>
            <a:r>
              <a:rPr lang="en-US" dirty="0"/>
              <a:t>&gt;/azure-vote-front:v2</a:t>
            </a:r>
          </a:p>
          <a:p>
            <a:r>
              <a:rPr lang="en-US" dirty="0" err="1"/>
              <a:t>docker</a:t>
            </a:r>
            <a:r>
              <a:rPr lang="en-US" dirty="0"/>
              <a:t> push slmdemoreg.azurecr.io/azure-vote-front:v2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3830637"/>
            <a:ext cx="8401050" cy="1533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48" y="3315262"/>
            <a:ext cx="4246563" cy="31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1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set image deployment azure-vote-front azure-vote-front=&lt;</a:t>
            </a:r>
            <a:r>
              <a:rPr lang="en-US" dirty="0" err="1"/>
              <a:t>acrLoginServer</a:t>
            </a:r>
            <a:r>
              <a:rPr lang="en-US" dirty="0"/>
              <a:t>&gt;/azure-vote-front:v2</a:t>
            </a:r>
          </a:p>
          <a:p>
            <a:r>
              <a:rPr lang="en-US" dirty="0" err="1"/>
              <a:t>kubectl</a:t>
            </a:r>
            <a:r>
              <a:rPr lang="en-US" dirty="0"/>
              <a:t> set image deployment azure-vote-front azure-vote-front=slmdemoreg.azurecr.io/azure-vote-front:v2</a:t>
            </a:r>
          </a:p>
          <a:p>
            <a:r>
              <a:rPr lang="en-US" dirty="0" err="1"/>
              <a:t>kubectl</a:t>
            </a:r>
            <a:r>
              <a:rPr lang="en-US" dirty="0"/>
              <a:t> get service azure-vote-front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3" y="1804458"/>
            <a:ext cx="84391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6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get-upgrades --resource-group </a:t>
            </a:r>
            <a:r>
              <a:rPr lang="en-US" dirty="0" err="1"/>
              <a:t>myResourceGroup</a:t>
            </a:r>
            <a:r>
              <a:rPr lang="en-US" dirty="0"/>
              <a:t> --name </a:t>
            </a:r>
            <a:r>
              <a:rPr lang="en-US" dirty="0" err="1"/>
              <a:t>myAKSCluster</a:t>
            </a:r>
            <a:r>
              <a:rPr lang="en-US" dirty="0"/>
              <a:t> --output table</a:t>
            </a:r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get-upgrades --resource-group </a:t>
            </a:r>
            <a:r>
              <a:rPr lang="en-US" dirty="0" err="1"/>
              <a:t>slmcwlee</a:t>
            </a:r>
            <a:r>
              <a:rPr lang="en-US" dirty="0"/>
              <a:t> --name </a:t>
            </a:r>
            <a:r>
              <a:rPr lang="en-US" dirty="0" err="1"/>
              <a:t>slmakscluster</a:t>
            </a:r>
            <a:r>
              <a:rPr lang="en-US" dirty="0"/>
              <a:t> --output table</a:t>
            </a:r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show --resource-group </a:t>
            </a:r>
            <a:r>
              <a:rPr lang="en-US" dirty="0" err="1"/>
              <a:t>slmcwlee</a:t>
            </a:r>
            <a:r>
              <a:rPr lang="en-US" dirty="0"/>
              <a:t> --name </a:t>
            </a:r>
            <a:r>
              <a:rPr lang="en-US" dirty="0" err="1"/>
              <a:t>slmakscluster</a:t>
            </a:r>
            <a:r>
              <a:rPr lang="en-US" dirty="0"/>
              <a:t> --output table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739454"/>
            <a:ext cx="5066782" cy="3372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8" y="5238750"/>
            <a:ext cx="84201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56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Deleting the cluster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az</a:t>
            </a:r>
            <a:r>
              <a:rPr lang="en-US" dirty="0"/>
              <a:t> group delete --name </a:t>
            </a:r>
            <a:r>
              <a:rPr lang="en-US" dirty="0" err="1"/>
              <a:t>myResourceGroup</a:t>
            </a:r>
            <a:r>
              <a:rPr lang="en-US" dirty="0"/>
              <a:t> --yes --no-wait</a:t>
            </a:r>
          </a:p>
          <a:p>
            <a:r>
              <a:rPr lang="en-US" dirty="0" err="1"/>
              <a:t>az</a:t>
            </a:r>
            <a:r>
              <a:rPr lang="en-US" dirty="0"/>
              <a:t> group delete --name </a:t>
            </a:r>
            <a:r>
              <a:rPr lang="en-US" dirty="0" err="1"/>
              <a:t>slmcwlee</a:t>
            </a:r>
            <a:r>
              <a:rPr lang="en-US" dirty="0"/>
              <a:t> --yes --no-wait</a:t>
            </a:r>
          </a:p>
        </p:txBody>
      </p:sp>
    </p:spTree>
    <p:extLst>
      <p:ext uri="{BB962C8B-B14F-4D97-AF65-F5344CB8AC3E}">
        <p14:creationId xmlns:p14="http://schemas.microsoft.com/office/powerpoint/2010/main" val="1477130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Azure</a:t>
            </a:r>
            <a:br>
              <a:rPr lang="en-US" dirty="0"/>
            </a:br>
            <a:r>
              <a:rPr lang="en-US" dirty="0"/>
              <a:t>AKS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3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AKS Cluster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>
                <a:hlinkClick r:id="rId2"/>
              </a:rPr>
              <a:t>https://shell.azure.com/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 err="1"/>
              <a:t>kimsuni@Azure</a:t>
            </a:r>
            <a:r>
              <a:rPr lang="en-US" dirty="0"/>
              <a:t>:~$ </a:t>
            </a:r>
            <a:r>
              <a:rPr lang="en-US" dirty="0" err="1"/>
              <a:t>az</a:t>
            </a:r>
            <a:r>
              <a:rPr lang="en-US" dirty="0"/>
              <a:t> group create --name </a:t>
            </a:r>
            <a:r>
              <a:rPr lang="en-US" dirty="0" err="1"/>
              <a:t>cwleeDevOpsGroup</a:t>
            </a:r>
            <a:r>
              <a:rPr lang="en-US" dirty="0"/>
              <a:t> --location </a:t>
            </a:r>
            <a:r>
              <a:rPr lang="en-US" dirty="0" err="1"/>
              <a:t>koreacentral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{</a:t>
            </a:r>
          </a:p>
          <a:p>
            <a:pPr marL="85919" indent="0">
              <a:buNone/>
            </a:pPr>
            <a:r>
              <a:rPr lang="en-US" dirty="0"/>
              <a:t>  "id": "/subscriptions/c936f1e5-4e72-4aa7-88c4-a38d2925139a/</a:t>
            </a:r>
            <a:r>
              <a:rPr lang="en-US" dirty="0" err="1"/>
              <a:t>resourceGroups</a:t>
            </a:r>
            <a:r>
              <a:rPr lang="en-US" dirty="0"/>
              <a:t>/</a:t>
            </a:r>
            <a:r>
              <a:rPr lang="en-US" dirty="0" err="1"/>
              <a:t>cwleeDevOpsGroup</a:t>
            </a:r>
            <a:r>
              <a:rPr lang="en-US" dirty="0"/>
              <a:t>",</a:t>
            </a:r>
          </a:p>
          <a:p>
            <a:pPr marL="85919" indent="0">
              <a:buNone/>
            </a:pPr>
            <a:r>
              <a:rPr lang="en-US" dirty="0"/>
              <a:t>  "location": "</a:t>
            </a:r>
            <a:r>
              <a:rPr lang="en-US" dirty="0" err="1"/>
              <a:t>koreacentral</a:t>
            </a:r>
            <a:r>
              <a:rPr lang="en-US" dirty="0"/>
              <a:t>",</a:t>
            </a:r>
          </a:p>
          <a:p>
            <a:pPr marL="85919" indent="0">
              <a:buNone/>
            </a:pPr>
            <a:r>
              <a:rPr lang="en-US" dirty="0"/>
              <a:t>  "</a:t>
            </a:r>
            <a:r>
              <a:rPr lang="en-US" dirty="0" err="1"/>
              <a:t>managedBy</a:t>
            </a:r>
            <a:r>
              <a:rPr lang="en-US" dirty="0"/>
              <a:t>": null,</a:t>
            </a:r>
          </a:p>
          <a:p>
            <a:pPr marL="85919" indent="0">
              <a:buNone/>
            </a:pPr>
            <a:r>
              <a:rPr lang="en-US" dirty="0"/>
              <a:t>  "name": "</a:t>
            </a:r>
            <a:r>
              <a:rPr lang="en-US" dirty="0" err="1"/>
              <a:t>cwleeDevOpsGroup</a:t>
            </a:r>
            <a:r>
              <a:rPr lang="en-US" dirty="0"/>
              <a:t>",</a:t>
            </a:r>
          </a:p>
          <a:p>
            <a:pPr marL="85919" indent="0">
              <a:buNone/>
            </a:pPr>
            <a:r>
              <a:rPr lang="en-US" dirty="0"/>
              <a:t>  "properties": {</a:t>
            </a:r>
          </a:p>
          <a:p>
            <a:pPr marL="85919" indent="0">
              <a:buNone/>
            </a:pPr>
            <a:r>
              <a:rPr lang="en-US" dirty="0"/>
              <a:t>    "</a:t>
            </a:r>
            <a:r>
              <a:rPr lang="en-US" dirty="0" err="1"/>
              <a:t>provisioningState</a:t>
            </a:r>
            <a:r>
              <a:rPr lang="en-US" dirty="0"/>
              <a:t>": "Succeeded"</a:t>
            </a:r>
          </a:p>
          <a:p>
            <a:pPr marL="85919" indent="0">
              <a:buNone/>
            </a:pPr>
            <a:r>
              <a:rPr lang="en-US" dirty="0"/>
              <a:t>  },</a:t>
            </a:r>
          </a:p>
          <a:p>
            <a:pPr marL="85919" indent="0">
              <a:buNone/>
            </a:pPr>
            <a:r>
              <a:rPr lang="en-US" dirty="0"/>
              <a:t>  "tags": null,</a:t>
            </a:r>
          </a:p>
          <a:p>
            <a:pPr marL="85919" indent="0">
              <a:buNone/>
            </a:pPr>
            <a:r>
              <a:rPr lang="en-US" dirty="0"/>
              <a:t>  "type": "</a:t>
            </a:r>
            <a:r>
              <a:rPr lang="en-US" dirty="0" err="1"/>
              <a:t>Microsoft.Resources</a:t>
            </a:r>
            <a:r>
              <a:rPr lang="en-US" dirty="0"/>
              <a:t>/</a:t>
            </a:r>
            <a:r>
              <a:rPr lang="en-US" dirty="0" err="1"/>
              <a:t>resourceGroups</a:t>
            </a:r>
            <a:r>
              <a:rPr lang="en-US" dirty="0"/>
              <a:t>"</a:t>
            </a:r>
          </a:p>
          <a:p>
            <a:pPr marL="85919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0367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on Ubuntu (</a:t>
            </a:r>
            <a:r>
              <a:rPr lang="en-US" dirty="0" err="1"/>
              <a:t>az</a:t>
            </a:r>
            <a:r>
              <a:rPr lang="en-US" dirty="0"/>
              <a:t> login)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dirty="0" err="1"/>
              <a:t>az</a:t>
            </a:r>
            <a:r>
              <a:rPr lang="en-US" dirty="0"/>
              <a:t> login</a:t>
            </a:r>
          </a:p>
          <a:p>
            <a:pPr marL="85919" indent="0">
              <a:buNone/>
            </a:pPr>
            <a:r>
              <a:rPr lang="en-US" dirty="0"/>
              <a:t>You have logged in. Now let us find all the subscriptions to which you have access...</a:t>
            </a:r>
          </a:p>
          <a:p>
            <a:pPr marL="85919" indent="0">
              <a:buNone/>
            </a:pPr>
            <a:r>
              <a:rPr lang="en-US" dirty="0"/>
              <a:t>[</a:t>
            </a:r>
          </a:p>
          <a:p>
            <a:pPr marL="85919" indent="0">
              <a:buNone/>
            </a:pPr>
            <a:r>
              <a:rPr lang="en-US" dirty="0"/>
              <a:t>  {</a:t>
            </a:r>
          </a:p>
          <a:p>
            <a:pPr marL="85919" indent="0">
              <a:buNone/>
            </a:pPr>
            <a:r>
              <a:rPr lang="en-US" dirty="0"/>
              <a:t>    "</a:t>
            </a:r>
            <a:r>
              <a:rPr lang="en-US" dirty="0" err="1"/>
              <a:t>cloudName</a:t>
            </a:r>
            <a:r>
              <a:rPr lang="en-US" dirty="0"/>
              <a:t>": "</a:t>
            </a:r>
            <a:r>
              <a:rPr lang="en-US" dirty="0" err="1"/>
              <a:t>AzureCloud</a:t>
            </a:r>
            <a:r>
              <a:rPr lang="en-US" dirty="0"/>
              <a:t>",</a:t>
            </a:r>
          </a:p>
          <a:p>
            <a:pPr marL="85919" indent="0">
              <a:buNone/>
            </a:pPr>
            <a:r>
              <a:rPr lang="en-US" dirty="0"/>
              <a:t>    "</a:t>
            </a:r>
            <a:r>
              <a:rPr lang="en-US" dirty="0" err="1"/>
              <a:t>homeTenantId</a:t>
            </a:r>
            <a:r>
              <a:rPr lang="en-US" dirty="0"/>
              <a:t>": "7a80ee88-4a3c-43f0-8e42-4f15272e0904",</a:t>
            </a:r>
          </a:p>
          <a:p>
            <a:pPr marL="85919" indent="0">
              <a:buNone/>
            </a:pPr>
            <a:r>
              <a:rPr lang="en-US" dirty="0"/>
              <a:t>    "id": "45fede78-025d-4e91-9f73-a5661023e5b3",</a:t>
            </a:r>
          </a:p>
          <a:p>
            <a:pPr marL="85919" indent="0">
              <a:buNone/>
            </a:pPr>
            <a:r>
              <a:rPr lang="en-US" dirty="0"/>
              <a:t>    "</a:t>
            </a:r>
            <a:r>
              <a:rPr lang="en-US" dirty="0" err="1"/>
              <a:t>isDefault</a:t>
            </a:r>
            <a:r>
              <a:rPr lang="en-US" dirty="0"/>
              <a:t>": true,</a:t>
            </a:r>
          </a:p>
          <a:p>
            <a:pPr marL="85919" indent="0">
              <a:buNone/>
            </a:pPr>
            <a:r>
              <a:rPr lang="en-US" dirty="0"/>
              <a:t>    "</a:t>
            </a:r>
            <a:r>
              <a:rPr lang="en-US" dirty="0" err="1"/>
              <a:t>managedByTenants</a:t>
            </a:r>
            <a:r>
              <a:rPr lang="en-US" dirty="0"/>
              <a:t>": [],</a:t>
            </a:r>
          </a:p>
          <a:p>
            <a:pPr marL="85919" indent="0">
              <a:buNone/>
            </a:pPr>
            <a:r>
              <a:rPr lang="en-US" dirty="0"/>
              <a:t>    "name": "Microsoft Azure",</a:t>
            </a:r>
          </a:p>
          <a:p>
            <a:pPr marL="85919" indent="0">
              <a:buNone/>
            </a:pPr>
            <a:r>
              <a:rPr lang="en-US" dirty="0"/>
              <a:t>    "state": "Enabled",</a:t>
            </a:r>
          </a:p>
          <a:p>
            <a:pPr marL="85919" indent="0">
              <a:buNone/>
            </a:pPr>
            <a:r>
              <a:rPr lang="en-US" dirty="0"/>
              <a:t>    "</a:t>
            </a:r>
            <a:r>
              <a:rPr lang="en-US" dirty="0" err="1"/>
              <a:t>tenantId</a:t>
            </a:r>
            <a:r>
              <a:rPr lang="en-US" dirty="0"/>
              <a:t>": "7a80ee88-4a3c-43f0-8e42-4f15272e0904",</a:t>
            </a:r>
          </a:p>
          <a:p>
            <a:pPr marL="85919" indent="0">
              <a:buNone/>
            </a:pPr>
            <a:r>
              <a:rPr lang="en-US" dirty="0"/>
              <a:t>    "user": {</a:t>
            </a:r>
          </a:p>
          <a:p>
            <a:pPr marL="85919" indent="0">
              <a:buNone/>
            </a:pPr>
            <a:r>
              <a:rPr lang="en-US" dirty="0"/>
              <a:t>      "name": "admin@thesolum.onmicrosoft.com",</a:t>
            </a:r>
          </a:p>
          <a:p>
            <a:pPr marL="85919" indent="0">
              <a:buNone/>
            </a:pPr>
            <a:r>
              <a:rPr lang="en-US" dirty="0"/>
              <a:t>      "type": "user"</a:t>
            </a:r>
          </a:p>
          <a:p>
            <a:pPr marL="85919" indent="0">
              <a:buNone/>
            </a:pPr>
            <a:r>
              <a:rPr lang="en-US" dirty="0"/>
              <a:t>    }</a:t>
            </a:r>
          </a:p>
          <a:p>
            <a:pPr marL="85919" indent="0">
              <a:buNone/>
            </a:pPr>
            <a:r>
              <a:rPr lang="en-US" dirty="0"/>
              <a:t>  }</a:t>
            </a:r>
          </a:p>
          <a:p>
            <a:pPr marL="85919" indent="0">
              <a:buNone/>
            </a:pPr>
            <a:r>
              <a:rPr lang="en-US" dirty="0"/>
              <a:t>]</a:t>
            </a:r>
          </a:p>
          <a:p>
            <a:pPr marL="85919" indent="0">
              <a:buNone/>
            </a:pPr>
            <a:r>
              <a:rPr lang="en-US" dirty="0"/>
              <a:t>ubuntu@ubuntu64:~$ </a:t>
            </a:r>
          </a:p>
        </p:txBody>
      </p:sp>
    </p:spTree>
    <p:extLst>
      <p:ext uri="{BB962C8B-B14F-4D97-AF65-F5344CB8AC3E}">
        <p14:creationId xmlns:p14="http://schemas.microsoft.com/office/powerpoint/2010/main" val="1553851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Resource Group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dirty="0" err="1"/>
              <a:t>az</a:t>
            </a:r>
            <a:r>
              <a:rPr lang="en-US" dirty="0"/>
              <a:t> group create --name </a:t>
            </a:r>
            <a:r>
              <a:rPr lang="en-US" dirty="0" err="1"/>
              <a:t>cwDevOpsGroup</a:t>
            </a:r>
            <a:r>
              <a:rPr lang="en-US" dirty="0"/>
              <a:t> --location </a:t>
            </a:r>
            <a:r>
              <a:rPr lang="en-US" dirty="0" err="1"/>
              <a:t>koreacentral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{</a:t>
            </a:r>
          </a:p>
          <a:p>
            <a:pPr marL="85919" indent="0">
              <a:buNone/>
            </a:pPr>
            <a:r>
              <a:rPr lang="en-US" dirty="0"/>
              <a:t>  "id": "/subscriptions/45fede78-025d-4e91-9f73-a5661023e5b3/</a:t>
            </a:r>
            <a:r>
              <a:rPr lang="en-US" dirty="0" err="1"/>
              <a:t>resourceGroups</a:t>
            </a:r>
            <a:r>
              <a:rPr lang="en-US" dirty="0"/>
              <a:t>/</a:t>
            </a:r>
            <a:r>
              <a:rPr lang="en-US" dirty="0" err="1"/>
              <a:t>cwDevOpsGroup</a:t>
            </a:r>
            <a:r>
              <a:rPr lang="en-US" dirty="0"/>
              <a:t>",</a:t>
            </a:r>
          </a:p>
          <a:p>
            <a:pPr marL="85919" indent="0">
              <a:buNone/>
            </a:pPr>
            <a:r>
              <a:rPr lang="en-US" dirty="0"/>
              <a:t>  "location": "</a:t>
            </a:r>
            <a:r>
              <a:rPr lang="en-US" dirty="0" err="1"/>
              <a:t>koreacentral</a:t>
            </a:r>
            <a:r>
              <a:rPr lang="en-US" dirty="0"/>
              <a:t>",</a:t>
            </a:r>
          </a:p>
          <a:p>
            <a:pPr marL="85919" indent="0">
              <a:buNone/>
            </a:pPr>
            <a:r>
              <a:rPr lang="en-US" dirty="0"/>
              <a:t>  "</a:t>
            </a:r>
            <a:r>
              <a:rPr lang="en-US" dirty="0" err="1"/>
              <a:t>managedBy</a:t>
            </a:r>
            <a:r>
              <a:rPr lang="en-US" dirty="0"/>
              <a:t>": null,</a:t>
            </a:r>
          </a:p>
          <a:p>
            <a:pPr marL="85919" indent="0">
              <a:buNone/>
            </a:pPr>
            <a:r>
              <a:rPr lang="en-US" dirty="0"/>
              <a:t>  "name": "</a:t>
            </a:r>
            <a:r>
              <a:rPr lang="en-US" dirty="0" err="1"/>
              <a:t>cwDevOpsGroup</a:t>
            </a:r>
            <a:r>
              <a:rPr lang="en-US" dirty="0"/>
              <a:t>",</a:t>
            </a:r>
          </a:p>
          <a:p>
            <a:pPr marL="85919" indent="0">
              <a:buNone/>
            </a:pPr>
            <a:r>
              <a:rPr lang="en-US" dirty="0"/>
              <a:t>  "properties": {</a:t>
            </a:r>
          </a:p>
          <a:p>
            <a:pPr marL="85919" indent="0">
              <a:buNone/>
            </a:pPr>
            <a:r>
              <a:rPr lang="en-US" dirty="0"/>
              <a:t>    "</a:t>
            </a:r>
            <a:r>
              <a:rPr lang="en-US" dirty="0" err="1"/>
              <a:t>provisioningState</a:t>
            </a:r>
            <a:r>
              <a:rPr lang="en-US" dirty="0"/>
              <a:t>": "Succeeded"</a:t>
            </a:r>
          </a:p>
          <a:p>
            <a:pPr marL="85919" indent="0">
              <a:buNone/>
            </a:pPr>
            <a:r>
              <a:rPr lang="en-US" dirty="0"/>
              <a:t>  },</a:t>
            </a:r>
          </a:p>
          <a:p>
            <a:pPr marL="85919" indent="0">
              <a:buNone/>
            </a:pPr>
            <a:r>
              <a:rPr lang="en-US" dirty="0"/>
              <a:t>  "tags": null,</a:t>
            </a:r>
          </a:p>
          <a:p>
            <a:pPr marL="85919" indent="0">
              <a:buNone/>
            </a:pPr>
            <a:r>
              <a:rPr lang="en-US" dirty="0"/>
              <a:t>  "type": "</a:t>
            </a:r>
            <a:r>
              <a:rPr lang="en-US" dirty="0" err="1"/>
              <a:t>Microsoft.Resources</a:t>
            </a:r>
            <a:r>
              <a:rPr lang="en-US" dirty="0"/>
              <a:t>/</a:t>
            </a:r>
            <a:r>
              <a:rPr lang="en-US" dirty="0" err="1"/>
              <a:t>resourceGroups</a:t>
            </a:r>
            <a:r>
              <a:rPr lang="en-US" dirty="0"/>
              <a:t>"</a:t>
            </a:r>
          </a:p>
          <a:p>
            <a:pPr marL="85919" indent="0">
              <a:buNone/>
            </a:pPr>
            <a:r>
              <a:rPr lang="en-US" dirty="0"/>
              <a:t>}</a:t>
            </a:r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5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58" y="176922"/>
            <a:ext cx="4284174" cy="29887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857" y="3165655"/>
            <a:ext cx="6751954" cy="36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85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AKS Cluster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sz="800" dirty="0"/>
              <a:t>ubuntu@ubuntu64:~$ </a:t>
            </a:r>
            <a:r>
              <a:rPr lang="en-US" sz="800" dirty="0" err="1"/>
              <a:t>az</a:t>
            </a:r>
            <a:r>
              <a:rPr lang="en-US" sz="800" dirty="0"/>
              <a:t> </a:t>
            </a:r>
            <a:r>
              <a:rPr lang="en-US" sz="800" dirty="0" err="1"/>
              <a:t>aks</a:t>
            </a:r>
            <a:r>
              <a:rPr lang="en-US" sz="800" dirty="0"/>
              <a:t> create -g </a:t>
            </a:r>
            <a:r>
              <a:rPr lang="en-US" sz="800" dirty="0" err="1"/>
              <a:t>cwDevOpsGroup</a:t>
            </a:r>
            <a:r>
              <a:rPr lang="en-US" sz="800" dirty="0"/>
              <a:t> --name </a:t>
            </a:r>
            <a:r>
              <a:rPr lang="en-US" sz="800" dirty="0" err="1"/>
              <a:t>cwAKSCluster</a:t>
            </a:r>
            <a:r>
              <a:rPr lang="en-US" sz="800" dirty="0"/>
              <a:t> --generate-</a:t>
            </a:r>
            <a:r>
              <a:rPr lang="en-US" sz="800" dirty="0" err="1"/>
              <a:t>ssh</a:t>
            </a:r>
            <a:r>
              <a:rPr lang="en-US" sz="800" dirty="0"/>
              <a:t>-keys</a:t>
            </a:r>
          </a:p>
          <a:p>
            <a:pPr marL="85919" indent="0">
              <a:buNone/>
            </a:pPr>
            <a:r>
              <a:rPr lang="en-US" sz="800" dirty="0"/>
              <a:t>{</a:t>
            </a:r>
          </a:p>
          <a:p>
            <a:pPr marL="85919" indent="0">
              <a:buNone/>
            </a:pPr>
            <a:r>
              <a:rPr lang="en-US" sz="800" dirty="0"/>
              <a:t>  "</a:t>
            </a:r>
            <a:r>
              <a:rPr lang="en-US" sz="800" dirty="0" err="1"/>
              <a:t>aadProfile</a:t>
            </a:r>
            <a:r>
              <a:rPr lang="en-US" sz="800" dirty="0"/>
              <a:t>": null,</a:t>
            </a:r>
          </a:p>
          <a:p>
            <a:pPr marL="85919" indent="0">
              <a:buNone/>
            </a:pPr>
            <a:r>
              <a:rPr lang="en-US" sz="800" dirty="0"/>
              <a:t>  "</a:t>
            </a:r>
            <a:r>
              <a:rPr lang="en-US" sz="800" dirty="0" err="1"/>
              <a:t>addonProfiles</a:t>
            </a:r>
            <a:r>
              <a:rPr lang="en-US" sz="800" dirty="0"/>
              <a:t>": null,</a:t>
            </a:r>
          </a:p>
          <a:p>
            <a:pPr marL="85919" indent="0">
              <a:buNone/>
            </a:pPr>
            <a:r>
              <a:rPr lang="en-US" sz="800" dirty="0"/>
              <a:t>  "</a:t>
            </a:r>
            <a:r>
              <a:rPr lang="en-US" sz="800" dirty="0" err="1"/>
              <a:t>agentPoolProfiles</a:t>
            </a:r>
            <a:r>
              <a:rPr lang="en-US" sz="800" dirty="0"/>
              <a:t>": [</a:t>
            </a:r>
          </a:p>
          <a:p>
            <a:pPr marL="85919" indent="0">
              <a:buNone/>
            </a:pPr>
            <a:r>
              <a:rPr lang="en-US" sz="800" dirty="0"/>
              <a:t>    {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availabilityZones</a:t>
            </a:r>
            <a:r>
              <a:rPr lang="en-US" sz="800" dirty="0"/>
              <a:t>": null,</a:t>
            </a:r>
          </a:p>
          <a:p>
            <a:pPr marL="85919" indent="0">
              <a:buNone/>
            </a:pPr>
            <a:r>
              <a:rPr lang="en-US" sz="800" dirty="0"/>
              <a:t>      "count": 3,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enableAutoScaling</a:t>
            </a:r>
            <a:r>
              <a:rPr lang="en-US" sz="800" dirty="0"/>
              <a:t>": null,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enableNodePublicIp</a:t>
            </a:r>
            <a:r>
              <a:rPr lang="en-US" sz="800" dirty="0"/>
              <a:t>": null,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maxCount</a:t>
            </a:r>
            <a:r>
              <a:rPr lang="en-US" sz="800" dirty="0"/>
              <a:t>": null,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maxPods</a:t>
            </a:r>
            <a:r>
              <a:rPr lang="en-US" sz="800" dirty="0"/>
              <a:t>": 110,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minCount</a:t>
            </a:r>
            <a:r>
              <a:rPr lang="en-US" sz="800" dirty="0"/>
              <a:t>": null,</a:t>
            </a:r>
          </a:p>
          <a:p>
            <a:pPr marL="85919" indent="0">
              <a:buNone/>
            </a:pPr>
            <a:r>
              <a:rPr lang="en-US" sz="800" dirty="0"/>
              <a:t>      "name": "nodepool1",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nodeLabels</a:t>
            </a:r>
            <a:r>
              <a:rPr lang="en-US" sz="800" dirty="0"/>
              <a:t>": null,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nodeTaints</a:t>
            </a:r>
            <a:r>
              <a:rPr lang="en-US" sz="800" dirty="0"/>
              <a:t>": null,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orchestratorVersion</a:t>
            </a:r>
            <a:r>
              <a:rPr lang="en-US" sz="800" dirty="0"/>
              <a:t>": "1.15.10",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osDiskSizeGb</a:t>
            </a:r>
            <a:r>
              <a:rPr lang="en-US" sz="800" dirty="0"/>
              <a:t>": 100,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osType</a:t>
            </a:r>
            <a:r>
              <a:rPr lang="en-US" sz="800" dirty="0"/>
              <a:t>": "Linux",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provisioningState</a:t>
            </a:r>
            <a:r>
              <a:rPr lang="en-US" sz="800" dirty="0"/>
              <a:t>": "Succeeded",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scaleSetEvictionPolicy</a:t>
            </a:r>
            <a:r>
              <a:rPr lang="en-US" sz="800" dirty="0"/>
              <a:t>": null,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scaleSetPriority</a:t>
            </a:r>
            <a:r>
              <a:rPr lang="en-US" sz="800" dirty="0"/>
              <a:t>": null,</a:t>
            </a:r>
          </a:p>
          <a:p>
            <a:pPr marL="85919" indent="0">
              <a:buNone/>
            </a:pPr>
            <a:r>
              <a:rPr lang="en-US" sz="800" dirty="0"/>
              <a:t>      "tags": null,</a:t>
            </a:r>
          </a:p>
          <a:p>
            <a:pPr marL="85919" indent="0">
              <a:buNone/>
            </a:pPr>
            <a:r>
              <a:rPr lang="en-US" sz="800" dirty="0"/>
              <a:t>      "type": "</a:t>
            </a:r>
            <a:r>
              <a:rPr lang="en-US" sz="800" dirty="0" err="1"/>
              <a:t>VirtualMachineScaleSets</a:t>
            </a:r>
            <a:r>
              <a:rPr lang="en-US" sz="800" dirty="0"/>
              <a:t>",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vmSize</a:t>
            </a:r>
            <a:r>
              <a:rPr lang="en-US" sz="800" dirty="0"/>
              <a:t>": "Standard_DS2_v2",</a:t>
            </a:r>
          </a:p>
          <a:p>
            <a:pPr marL="85919" indent="0">
              <a:buNone/>
            </a:pPr>
            <a:r>
              <a:rPr lang="en-US" sz="800" dirty="0"/>
              <a:t>      "</a:t>
            </a:r>
            <a:r>
              <a:rPr lang="en-US" sz="800" dirty="0" err="1"/>
              <a:t>vnetSubnetId</a:t>
            </a:r>
            <a:r>
              <a:rPr lang="en-US" sz="800" dirty="0"/>
              <a:t>": null</a:t>
            </a:r>
          </a:p>
          <a:p>
            <a:pPr marL="85919" indent="0">
              <a:buNone/>
            </a:pPr>
            <a:r>
              <a:rPr lang="en-US" sz="800" dirty="0"/>
              <a:t>    }</a:t>
            </a:r>
          </a:p>
          <a:p>
            <a:pPr marL="85919" indent="0">
              <a:buNone/>
            </a:pPr>
            <a:r>
              <a:rPr lang="en-US" sz="800" dirty="0"/>
              <a:t>  ],</a:t>
            </a:r>
          </a:p>
          <a:p>
            <a:pPr marL="85919" indent="0"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97589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Download AKS Credential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get-credentials --resource-group </a:t>
            </a:r>
            <a:r>
              <a:rPr lang="en-US" dirty="0" err="1"/>
              <a:t>cwDevOpsGroup</a:t>
            </a:r>
            <a:r>
              <a:rPr lang="en-US" dirty="0"/>
              <a:t> --name </a:t>
            </a:r>
            <a:r>
              <a:rPr lang="en-US" dirty="0" err="1"/>
              <a:t>cwAKSCluster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Merged "</a:t>
            </a:r>
            <a:r>
              <a:rPr lang="en-US" dirty="0" err="1"/>
              <a:t>cwAKSCluster</a:t>
            </a:r>
            <a:r>
              <a:rPr lang="en-US" dirty="0"/>
              <a:t>" as current context in /home/</a:t>
            </a:r>
            <a:r>
              <a:rPr lang="en-US" dirty="0" err="1"/>
              <a:t>ubuntu</a:t>
            </a:r>
            <a:r>
              <a:rPr lang="en-US" dirty="0"/>
              <a:t>/.</a:t>
            </a:r>
            <a:r>
              <a:rPr lang="en-US" dirty="0" err="1"/>
              <a:t>kube</a:t>
            </a:r>
            <a:r>
              <a:rPr lang="en-US" dirty="0"/>
              <a:t>/</a:t>
            </a:r>
            <a:r>
              <a:rPr lang="en-US" dirty="0" err="1"/>
              <a:t>config</a:t>
            </a:r>
            <a:endParaRPr lang="en-US" dirty="0"/>
          </a:p>
          <a:p>
            <a:pPr marL="85919" indent="0">
              <a:buNone/>
            </a:pPr>
            <a:r>
              <a:rPr lang="en-US" dirty="0"/>
              <a:t>ubuntu@ubuntu64:~$ </a:t>
            </a:r>
          </a:p>
          <a:p>
            <a:pPr marL="85919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Reource</a:t>
            </a:r>
            <a:r>
              <a:rPr lang="en-US" dirty="0"/>
              <a:t> Group : </a:t>
            </a:r>
            <a:r>
              <a:rPr lang="en-US" dirty="0" err="1"/>
              <a:t>cwDevOpsGroup</a:t>
            </a:r>
            <a:endParaRPr lang="en-US" dirty="0"/>
          </a:p>
          <a:p>
            <a:r>
              <a:rPr lang="en-US" dirty="0"/>
              <a:t>AKS Cluster : </a:t>
            </a:r>
            <a:r>
              <a:rPr lang="en-US" dirty="0" err="1"/>
              <a:t>cwAKSCluster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group create --name </a:t>
            </a:r>
            <a:r>
              <a:rPr lang="en-US" dirty="0" err="1"/>
              <a:t>cwDevOpsGroup</a:t>
            </a:r>
            <a:r>
              <a:rPr lang="en-US" dirty="0"/>
              <a:t> --location </a:t>
            </a:r>
            <a:r>
              <a:rPr lang="en-US" dirty="0" err="1"/>
              <a:t>koreacentral</a:t>
            </a:r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create -g </a:t>
            </a:r>
            <a:r>
              <a:rPr lang="en-US" dirty="0" err="1"/>
              <a:t>cwDevOpsGroup</a:t>
            </a:r>
            <a:r>
              <a:rPr lang="en-US" dirty="0"/>
              <a:t> --name </a:t>
            </a:r>
            <a:r>
              <a:rPr lang="en-US" dirty="0" err="1"/>
              <a:t>cwAKSCluster</a:t>
            </a:r>
            <a:r>
              <a:rPr lang="en-US" dirty="0"/>
              <a:t> --generate-</a:t>
            </a:r>
            <a:r>
              <a:rPr lang="en-US" dirty="0" err="1"/>
              <a:t>ssh</a:t>
            </a:r>
            <a:r>
              <a:rPr lang="en-US" dirty="0"/>
              <a:t>-keys</a:t>
            </a:r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get-credentials --resource-group </a:t>
            </a:r>
            <a:r>
              <a:rPr lang="en-US" dirty="0" err="1"/>
              <a:t>cwDevOpsGroup</a:t>
            </a:r>
            <a:r>
              <a:rPr lang="en-US" dirty="0"/>
              <a:t> --name </a:t>
            </a:r>
            <a:r>
              <a:rPr lang="en-US" dirty="0" err="1"/>
              <a:t>cwAKSCluster</a:t>
            </a:r>
            <a:endParaRPr lang="en-US" dirty="0"/>
          </a:p>
          <a:p>
            <a:endParaRPr lang="en-US" dirty="0"/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06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checking which services are on running.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/>
              <a:t>get all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dirty="0" err="1"/>
              <a:t>kubectl</a:t>
            </a:r>
            <a:r>
              <a:rPr lang="en-US" dirty="0"/>
              <a:t> get all</a:t>
            </a:r>
          </a:p>
          <a:p>
            <a:pPr marL="85919" indent="0">
              <a:buNone/>
            </a:pPr>
            <a:r>
              <a:rPr lang="en-US" dirty="0"/>
              <a:t>NAME                 TYPE        CLUSTER-IP   EXTERNAL-IP   PORT(S)   AGE</a:t>
            </a:r>
          </a:p>
          <a:p>
            <a:pPr marL="85919" indent="0">
              <a:buNone/>
            </a:pPr>
            <a:r>
              <a:rPr lang="en-US" dirty="0"/>
              <a:t>service/</a:t>
            </a:r>
            <a:r>
              <a:rPr lang="en-US" dirty="0" err="1"/>
              <a:t>kubernetes</a:t>
            </a:r>
            <a:r>
              <a:rPr lang="en-US" dirty="0"/>
              <a:t>   </a:t>
            </a:r>
            <a:r>
              <a:rPr lang="en-US" dirty="0" err="1"/>
              <a:t>ClusterIP</a:t>
            </a:r>
            <a:r>
              <a:rPr lang="en-US" dirty="0"/>
              <a:t>   10.0.0.1     &lt;none&gt;        443/TCP   12m</a:t>
            </a:r>
          </a:p>
          <a:p>
            <a:pPr marL="85919" indent="0">
              <a:buNone/>
            </a:pPr>
            <a:r>
              <a:rPr lang="en-US" dirty="0"/>
              <a:t>ubuntu@ubuntu64:~$ </a:t>
            </a:r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85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Checking account (by using </a:t>
            </a:r>
            <a:r>
              <a:rPr lang="en-US" dirty="0" err="1"/>
              <a:t>az</a:t>
            </a:r>
            <a:r>
              <a:rPr lang="en-US" dirty="0"/>
              <a:t>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sz="800" dirty="0"/>
              <a:t>ubuntu@ubuntu64:~$ </a:t>
            </a:r>
            <a:r>
              <a:rPr lang="en-US" sz="800" dirty="0" err="1"/>
              <a:t>az</a:t>
            </a:r>
            <a:r>
              <a:rPr lang="en-US" sz="800" dirty="0"/>
              <a:t> login</a:t>
            </a:r>
          </a:p>
          <a:p>
            <a:pPr marL="85919" indent="0">
              <a:buNone/>
            </a:pPr>
            <a:r>
              <a:rPr lang="en-US" sz="800" dirty="0"/>
              <a:t>You have logged in. Now let us find all the subscriptions to which you have access...</a:t>
            </a:r>
          </a:p>
          <a:p>
            <a:pPr marL="85919" indent="0">
              <a:buNone/>
            </a:pPr>
            <a:r>
              <a:rPr lang="en-US" sz="800" dirty="0"/>
              <a:t>[</a:t>
            </a:r>
          </a:p>
          <a:p>
            <a:pPr marL="85919" indent="0">
              <a:buNone/>
            </a:pPr>
            <a:r>
              <a:rPr lang="en-US" sz="800" dirty="0"/>
              <a:t>  {</a:t>
            </a:r>
          </a:p>
          <a:p>
            <a:pPr marL="85919" indent="0">
              <a:buNone/>
            </a:pPr>
            <a:r>
              <a:rPr lang="en-US" sz="800" dirty="0"/>
              <a:t>    "</a:t>
            </a:r>
            <a:r>
              <a:rPr lang="en-US" sz="800" dirty="0" err="1"/>
              <a:t>cloudName</a:t>
            </a:r>
            <a:r>
              <a:rPr lang="en-US" sz="800" dirty="0"/>
              <a:t>": "</a:t>
            </a:r>
            <a:r>
              <a:rPr lang="en-US" sz="800" dirty="0" err="1"/>
              <a:t>AzureCloud</a:t>
            </a:r>
            <a:r>
              <a:rPr lang="en-US" sz="800" dirty="0"/>
              <a:t>",</a:t>
            </a:r>
          </a:p>
          <a:p>
            <a:pPr marL="85919" indent="0">
              <a:buNone/>
            </a:pPr>
            <a:r>
              <a:rPr lang="en-US" sz="800" dirty="0"/>
              <a:t>    "</a:t>
            </a:r>
            <a:r>
              <a:rPr lang="en-US" sz="800" dirty="0" err="1"/>
              <a:t>homeTenantId</a:t>
            </a:r>
            <a:r>
              <a:rPr lang="en-US" sz="800" dirty="0"/>
              <a:t>": "7a80ee88-4a3c-43f0-8e42-4f15272e0904",</a:t>
            </a:r>
          </a:p>
          <a:p>
            <a:pPr marL="85919" indent="0">
              <a:buNone/>
            </a:pPr>
            <a:r>
              <a:rPr lang="en-US" sz="800" dirty="0"/>
              <a:t>    "id": "45fede78-025d-4e91-9f73-a5661023e5b3",</a:t>
            </a:r>
          </a:p>
          <a:p>
            <a:pPr marL="85919" indent="0">
              <a:buNone/>
            </a:pPr>
            <a:r>
              <a:rPr lang="en-US" sz="800" dirty="0"/>
              <a:t>    "</a:t>
            </a:r>
            <a:r>
              <a:rPr lang="en-US" sz="800" dirty="0" err="1"/>
              <a:t>isDefault</a:t>
            </a:r>
            <a:r>
              <a:rPr lang="en-US" sz="800" dirty="0"/>
              <a:t>": true,</a:t>
            </a:r>
          </a:p>
          <a:p>
            <a:pPr marL="85919" indent="0">
              <a:buNone/>
            </a:pPr>
            <a:r>
              <a:rPr lang="en-US" sz="800" dirty="0"/>
              <a:t>    "</a:t>
            </a:r>
            <a:r>
              <a:rPr lang="en-US" sz="800" dirty="0" err="1"/>
              <a:t>managedByTenants</a:t>
            </a:r>
            <a:r>
              <a:rPr lang="en-US" sz="800" dirty="0"/>
              <a:t>": [],</a:t>
            </a:r>
          </a:p>
          <a:p>
            <a:pPr marL="85919" indent="0">
              <a:buNone/>
            </a:pPr>
            <a:r>
              <a:rPr lang="en-US" sz="800" dirty="0"/>
              <a:t>    "name": "Microsoft Azure",</a:t>
            </a:r>
          </a:p>
          <a:p>
            <a:pPr marL="85919" indent="0">
              <a:buNone/>
            </a:pPr>
            <a:r>
              <a:rPr lang="en-US" sz="800" dirty="0"/>
              <a:t>    "state": "Enabled",</a:t>
            </a:r>
          </a:p>
          <a:p>
            <a:pPr marL="85919" indent="0">
              <a:buNone/>
            </a:pPr>
            <a:r>
              <a:rPr lang="en-US" sz="800" dirty="0"/>
              <a:t>    "</a:t>
            </a:r>
            <a:r>
              <a:rPr lang="en-US" sz="800" dirty="0" err="1"/>
              <a:t>tenantId</a:t>
            </a:r>
            <a:r>
              <a:rPr lang="en-US" sz="800" dirty="0"/>
              <a:t>": "7a80ee88-4a3c-43f0-8e42-4f15272e0904",</a:t>
            </a:r>
          </a:p>
          <a:p>
            <a:pPr marL="85919" indent="0">
              <a:buNone/>
            </a:pPr>
            <a:r>
              <a:rPr lang="en-US" sz="800" dirty="0"/>
              <a:t>    "user": {</a:t>
            </a:r>
          </a:p>
          <a:p>
            <a:pPr marL="85919" indent="0">
              <a:buNone/>
            </a:pPr>
            <a:r>
              <a:rPr lang="en-US" sz="800" dirty="0"/>
              <a:t>      "name": "admin@thesolum.onmicrosoft.com",</a:t>
            </a:r>
          </a:p>
          <a:p>
            <a:pPr marL="85919" indent="0">
              <a:buNone/>
            </a:pPr>
            <a:r>
              <a:rPr lang="en-US" sz="800" dirty="0"/>
              <a:t>      "type": "user"</a:t>
            </a:r>
          </a:p>
          <a:p>
            <a:pPr marL="85919" indent="0">
              <a:buNone/>
            </a:pPr>
            <a:r>
              <a:rPr lang="en-US" sz="800" dirty="0"/>
              <a:t>    }</a:t>
            </a:r>
          </a:p>
          <a:p>
            <a:pPr marL="85919" indent="0">
              <a:buNone/>
            </a:pPr>
            <a:r>
              <a:rPr lang="en-US" sz="800" dirty="0"/>
              <a:t>  }</a:t>
            </a:r>
          </a:p>
          <a:p>
            <a:pPr marL="85919" indent="0">
              <a:buNone/>
            </a:pPr>
            <a:r>
              <a:rPr lang="en-US" sz="800" dirty="0"/>
              <a:t>]</a:t>
            </a:r>
          </a:p>
          <a:p>
            <a:pPr marL="85919" indent="0">
              <a:buNone/>
            </a:pPr>
            <a:r>
              <a:rPr lang="en-US" sz="800" dirty="0"/>
              <a:t>ubuntu@ubuntu64:~$ clear</a:t>
            </a:r>
          </a:p>
          <a:p>
            <a:pPr marL="85919" indent="0">
              <a:buNone/>
            </a:pPr>
            <a:endParaRPr lang="en-US" sz="800" dirty="0"/>
          </a:p>
          <a:p>
            <a:pPr marL="85919" indent="0">
              <a:buNone/>
            </a:pPr>
            <a:r>
              <a:rPr lang="en-US" sz="800" dirty="0"/>
              <a:t>ubuntu@ubuntu64:~$ </a:t>
            </a:r>
            <a:r>
              <a:rPr lang="en-US" sz="800" dirty="0" err="1"/>
              <a:t>az</a:t>
            </a:r>
            <a:r>
              <a:rPr lang="en-US" sz="800" dirty="0"/>
              <a:t> account list --output table</a:t>
            </a:r>
          </a:p>
          <a:p>
            <a:pPr marL="85919" indent="0">
              <a:buNone/>
            </a:pPr>
            <a:r>
              <a:rPr lang="en-US" sz="800" dirty="0"/>
              <a:t>Name             </a:t>
            </a:r>
            <a:r>
              <a:rPr lang="en-US" sz="800" dirty="0" err="1"/>
              <a:t>CloudName</a:t>
            </a:r>
            <a:r>
              <a:rPr lang="en-US" sz="800" dirty="0"/>
              <a:t>    </a:t>
            </a:r>
            <a:r>
              <a:rPr lang="en-US" sz="800" dirty="0" err="1"/>
              <a:t>SubscriptionId</a:t>
            </a:r>
            <a:r>
              <a:rPr lang="en-US" sz="800" dirty="0"/>
              <a:t>                        State    </a:t>
            </a:r>
            <a:r>
              <a:rPr lang="en-US" sz="800" dirty="0" err="1"/>
              <a:t>IsDefault</a:t>
            </a:r>
            <a:endParaRPr lang="en-US" sz="800" dirty="0"/>
          </a:p>
          <a:p>
            <a:pPr marL="85919" indent="0">
              <a:buNone/>
            </a:pPr>
            <a:r>
              <a:rPr lang="en-US" sz="800" dirty="0"/>
              <a:t>---------------  -----------  ------------------------------------  -------  -----------</a:t>
            </a:r>
          </a:p>
          <a:p>
            <a:pPr marL="85919" indent="0">
              <a:buNone/>
            </a:pPr>
            <a:r>
              <a:rPr lang="en-US" sz="800" dirty="0"/>
              <a:t>Microsoft Azure  </a:t>
            </a:r>
            <a:r>
              <a:rPr lang="en-US" sz="800" dirty="0" err="1"/>
              <a:t>AzureCloud</a:t>
            </a:r>
            <a:r>
              <a:rPr lang="en-US" sz="800" dirty="0"/>
              <a:t>   45fede78-025d-4e91-9f73-a5661023e5b3  Enabled  True</a:t>
            </a:r>
          </a:p>
          <a:p>
            <a:pPr marL="85919" indent="0">
              <a:buNone/>
            </a:pPr>
            <a:endParaRPr 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548" y="3705912"/>
            <a:ext cx="5275263" cy="6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6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b="1" dirty="0" err="1"/>
              <a:t>kubectl</a:t>
            </a:r>
            <a:r>
              <a:rPr lang="en-US" b="1" dirty="0"/>
              <a:t> get pods</a:t>
            </a:r>
          </a:p>
          <a:p>
            <a:pPr marL="85919" indent="0">
              <a:buNone/>
            </a:pPr>
            <a:r>
              <a:rPr lang="en-US" dirty="0"/>
              <a:t>No resources found in default namespace.</a:t>
            </a:r>
          </a:p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b="1" dirty="0" err="1"/>
              <a:t>kubectl</a:t>
            </a:r>
            <a:r>
              <a:rPr lang="en-US" b="1" dirty="0"/>
              <a:t> get nodes</a:t>
            </a:r>
          </a:p>
          <a:p>
            <a:pPr marL="85919" indent="0">
              <a:buNone/>
            </a:pPr>
            <a:r>
              <a:rPr lang="en-US" dirty="0"/>
              <a:t>NAME                                STATUS   ROLES   AGE   VERSION</a:t>
            </a:r>
          </a:p>
          <a:p>
            <a:pPr marL="85919" indent="0">
              <a:buNone/>
            </a:pPr>
            <a:r>
              <a:rPr lang="en-US" dirty="0"/>
              <a:t>aks-nodepool1-14840076-vmss000000   Ready    agent   14h   v1.15.10</a:t>
            </a:r>
          </a:p>
          <a:p>
            <a:pPr marL="85919" indent="0">
              <a:buNone/>
            </a:pPr>
            <a:r>
              <a:rPr lang="en-US" dirty="0"/>
              <a:t>aks-nodepool1-14840076-vmss000001   Ready    agent   14h   v1.15.10</a:t>
            </a:r>
          </a:p>
          <a:p>
            <a:pPr marL="85919" indent="0">
              <a:buNone/>
            </a:pPr>
            <a:r>
              <a:rPr lang="en-US" dirty="0"/>
              <a:t>aks-nodepool1-14840076-vmss000002   Ready    agent   14h   v1.15.10</a:t>
            </a:r>
          </a:p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b="1" dirty="0" err="1"/>
              <a:t>kubectl</a:t>
            </a:r>
            <a:r>
              <a:rPr lang="en-US" b="1" dirty="0"/>
              <a:t> get nodes -o wide</a:t>
            </a:r>
          </a:p>
          <a:p>
            <a:pPr marL="85919" indent="0">
              <a:buNone/>
            </a:pPr>
            <a:r>
              <a:rPr lang="en-US" dirty="0"/>
              <a:t>NAME                                STATUS   ROLES   AGE   VERSION    INTERNAL-IP   EXTERNAL-IP   OS-IMAGE             KERNEL-VERSION      CONTAINER-RUNTIME</a:t>
            </a:r>
          </a:p>
          <a:p>
            <a:pPr marL="85919" indent="0">
              <a:buNone/>
            </a:pPr>
            <a:r>
              <a:rPr lang="en-US" dirty="0"/>
              <a:t>aks-nodepool1-14840076-vmss000000   Ready    agent   14h   v1.15.10   10.240.0.4    &lt;none&gt;        Ubuntu 16.04.6 LTS   4.15.0-1071-azure   docker://3.0.10+azure</a:t>
            </a:r>
          </a:p>
          <a:p>
            <a:pPr marL="85919" indent="0">
              <a:buNone/>
            </a:pPr>
            <a:r>
              <a:rPr lang="en-US" dirty="0"/>
              <a:t>aks-nodepool1-14840076-vmss000001   Ready    agent   14h   v1.15.10   10.240.0.5    &lt;none&gt;        Ubuntu 16.04.6 LTS   4.15.0-1071-azure   docker://3.0.10+azure</a:t>
            </a:r>
          </a:p>
          <a:p>
            <a:pPr marL="85919" indent="0">
              <a:buNone/>
            </a:pPr>
            <a:r>
              <a:rPr lang="en-US" dirty="0"/>
              <a:t>aks-nodepool1-14840076-vmss000002   Ready    agent   14h   v1.15.10   10.240.0.6    &lt;none&gt;        Ubuntu 16.04.6 LTS   4.15.0-1071-azure   docker://3.0.10+azure</a:t>
            </a:r>
          </a:p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b="1" dirty="0" err="1"/>
              <a:t>kubectl</a:t>
            </a:r>
            <a:r>
              <a:rPr lang="en-US" b="1" dirty="0"/>
              <a:t> get all</a:t>
            </a:r>
          </a:p>
          <a:p>
            <a:pPr marL="85919" indent="0">
              <a:buNone/>
            </a:pPr>
            <a:r>
              <a:rPr lang="en-US" dirty="0"/>
              <a:t>NAME                 TYPE        CLUSTER-IP   EXTERNAL-IP   PORT(S)   AGE</a:t>
            </a:r>
          </a:p>
          <a:p>
            <a:pPr marL="85919" indent="0">
              <a:buNone/>
            </a:pPr>
            <a:r>
              <a:rPr lang="en-US" dirty="0"/>
              <a:t>service/</a:t>
            </a:r>
            <a:r>
              <a:rPr lang="en-US" dirty="0" err="1"/>
              <a:t>kubernetes</a:t>
            </a:r>
            <a:r>
              <a:rPr lang="en-US" dirty="0"/>
              <a:t>   </a:t>
            </a:r>
            <a:r>
              <a:rPr lang="en-US" dirty="0" err="1"/>
              <a:t>ClusterIP</a:t>
            </a:r>
            <a:r>
              <a:rPr lang="en-US" dirty="0"/>
              <a:t>   10.0.0.1     &lt;none&gt;        443/TCP   14h</a:t>
            </a:r>
          </a:p>
          <a:p>
            <a:pPr marL="85919" indent="0">
              <a:buNone/>
            </a:pPr>
            <a:r>
              <a:rPr lang="en-US" dirty="0"/>
              <a:t>ubuntu@ubuntu64:~$ </a:t>
            </a:r>
          </a:p>
        </p:txBody>
      </p:sp>
    </p:spTree>
    <p:extLst>
      <p:ext uri="{BB962C8B-B14F-4D97-AF65-F5344CB8AC3E}">
        <p14:creationId xmlns:p14="http://schemas.microsoft.com/office/powerpoint/2010/main" val="3905334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 (Presently, there is no pod)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can check the status K8S periodically by using </a:t>
            </a:r>
            <a:r>
              <a:rPr lang="en-US" dirty="0" err="1"/>
              <a:t>linux</a:t>
            </a:r>
            <a:r>
              <a:rPr lang="en-US" dirty="0"/>
              <a:t> watch command as below</a:t>
            </a:r>
          </a:p>
          <a:p>
            <a:r>
              <a:rPr lang="en-US" dirty="0"/>
              <a:t>watch </a:t>
            </a:r>
            <a:r>
              <a:rPr lang="en-US" dirty="0" err="1"/>
              <a:t>kubectl</a:t>
            </a:r>
            <a:r>
              <a:rPr lang="en-US" dirty="0"/>
              <a:t> get all</a:t>
            </a:r>
          </a:p>
          <a:p>
            <a:r>
              <a:rPr lang="en-US" dirty="0"/>
              <a:t>watch </a:t>
            </a:r>
            <a:r>
              <a:rPr lang="en-US" dirty="0" err="1"/>
              <a:t>kubectl</a:t>
            </a:r>
            <a:r>
              <a:rPr lang="en-US" dirty="0"/>
              <a:t> get pods</a:t>
            </a:r>
          </a:p>
          <a:p>
            <a:r>
              <a:rPr lang="en-US" dirty="0"/>
              <a:t>watch </a:t>
            </a:r>
            <a:r>
              <a:rPr lang="en-US" dirty="0" err="1"/>
              <a:t>kubectl</a:t>
            </a:r>
            <a:r>
              <a:rPr lang="en-US" dirty="0"/>
              <a:t> get nodes</a:t>
            </a:r>
          </a:p>
          <a:p>
            <a:r>
              <a:rPr lang="en-US" dirty="0" err="1"/>
              <a:t>kubectl</a:t>
            </a:r>
            <a:r>
              <a:rPr lang="en-US" dirty="0"/>
              <a:t> get nodes -o wide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94" y="3425640"/>
            <a:ext cx="8839200" cy="838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94" y="4506383"/>
            <a:ext cx="8839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41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images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09775"/>
            <a:ext cx="87630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4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b="1" dirty="0" err="1"/>
              <a:t>kubectl</a:t>
            </a:r>
            <a:r>
              <a:rPr lang="en-US" b="1" dirty="0"/>
              <a:t> run </a:t>
            </a:r>
            <a:r>
              <a:rPr lang="en-US" b="1" dirty="0" err="1"/>
              <a:t>nginx</a:t>
            </a:r>
            <a:r>
              <a:rPr lang="en-US" b="1" dirty="0"/>
              <a:t> (-&gt; the name of deployment) --image=</a:t>
            </a:r>
            <a:r>
              <a:rPr lang="en-US" b="1" dirty="0" err="1"/>
              <a:t>nginx</a:t>
            </a:r>
            <a:r>
              <a:rPr lang="en-US" b="1" dirty="0"/>
              <a:t> (this name should be checked)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b="1" dirty="0" err="1"/>
              <a:t>kubectl</a:t>
            </a:r>
            <a:r>
              <a:rPr lang="en-US" b="1" dirty="0"/>
              <a:t> run </a:t>
            </a:r>
            <a:r>
              <a:rPr lang="en-US" b="1" dirty="0" err="1"/>
              <a:t>nginx</a:t>
            </a:r>
            <a:r>
              <a:rPr lang="en-US" b="1" dirty="0"/>
              <a:t> --image=</a:t>
            </a:r>
            <a:r>
              <a:rPr lang="en-US" b="1" dirty="0" err="1"/>
              <a:t>nginx</a:t>
            </a:r>
            <a:endParaRPr lang="en-US" b="1" dirty="0"/>
          </a:p>
          <a:p>
            <a:pPr marL="85919" indent="0">
              <a:buNone/>
            </a:pPr>
            <a:r>
              <a:rPr lang="en-US" dirty="0" err="1"/>
              <a:t>kubectl</a:t>
            </a:r>
            <a:r>
              <a:rPr lang="en-US" dirty="0"/>
              <a:t> run --generator=deployment/apps.v1 is DEPRECATED and will be removed in a future version. Use </a:t>
            </a:r>
            <a:r>
              <a:rPr lang="en-US" dirty="0" err="1"/>
              <a:t>kubectl</a:t>
            </a:r>
            <a:r>
              <a:rPr lang="en-US" dirty="0"/>
              <a:t> run --generator=run-pod/v1 or </a:t>
            </a:r>
            <a:r>
              <a:rPr lang="en-US" dirty="0" err="1"/>
              <a:t>kubectl</a:t>
            </a:r>
            <a:r>
              <a:rPr lang="en-US" dirty="0"/>
              <a:t> create instead.</a:t>
            </a:r>
          </a:p>
          <a:p>
            <a:pPr marL="85919" indent="0">
              <a:buNone/>
            </a:pPr>
            <a:r>
              <a:rPr lang="en-US" dirty="0" err="1"/>
              <a:t>deployment.apps</a:t>
            </a:r>
            <a:r>
              <a:rPr lang="en-US" dirty="0"/>
              <a:t>/</a:t>
            </a:r>
            <a:r>
              <a:rPr lang="en-US" dirty="0" err="1"/>
              <a:t>nginx</a:t>
            </a:r>
            <a:r>
              <a:rPr lang="en-US" dirty="0"/>
              <a:t> created</a:t>
            </a:r>
          </a:p>
          <a:p>
            <a:pPr marL="85919" indent="0">
              <a:buNone/>
            </a:pPr>
            <a:r>
              <a:rPr lang="en-US" dirty="0"/>
              <a:t>ubuntu@ubuntu64:~$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8" y="3529554"/>
            <a:ext cx="8220354" cy="15685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8" y="5202001"/>
            <a:ext cx="8718339" cy="12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4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fr-FR" dirty="0"/>
              <a:t>ubuntu@ubuntu64:~$ kubectl expose deployment nginx --type LoadBalancer --port 80 --target-port=80</a:t>
            </a:r>
          </a:p>
          <a:p>
            <a:pPr marL="85919" indent="0">
              <a:buNone/>
            </a:pPr>
            <a:r>
              <a:rPr lang="fr-FR" dirty="0"/>
              <a:t>service/nginx exposed</a:t>
            </a:r>
          </a:p>
          <a:p>
            <a:pPr marL="85919" indent="0">
              <a:buNone/>
            </a:pPr>
            <a:r>
              <a:rPr lang="fr-FR" dirty="0"/>
              <a:t>ubuntu@ubuntu64:~$ </a:t>
            </a:r>
          </a:p>
          <a:p>
            <a:r>
              <a:rPr lang="en-US" dirty="0"/>
              <a:t>It takes some time to get a public IP address.</a:t>
            </a:r>
          </a:p>
          <a:p>
            <a:r>
              <a:rPr lang="en-US" dirty="0"/>
              <a:t>Presently, The public IP address is 52.141.28.66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2" y="2388287"/>
            <a:ext cx="8932812" cy="13107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99" y="3834547"/>
            <a:ext cx="6914067" cy="25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 (Delete Command)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ubuntu@ubuntu64:~$ </a:t>
            </a:r>
            <a:r>
              <a:rPr lang="en-US" dirty="0" err="1"/>
              <a:t>kubectl</a:t>
            </a:r>
            <a:r>
              <a:rPr lang="en-US" dirty="0"/>
              <a:t> delete </a:t>
            </a:r>
            <a:r>
              <a:rPr lang="en-US" dirty="0" err="1"/>
              <a:t>deployment,service</a:t>
            </a:r>
            <a:r>
              <a:rPr lang="en-US" dirty="0"/>
              <a:t> </a:t>
            </a:r>
            <a:r>
              <a:rPr lang="en-US" dirty="0" err="1"/>
              <a:t>nginx</a:t>
            </a:r>
            <a:endParaRPr lang="en-US" dirty="0"/>
          </a:p>
          <a:p>
            <a:pPr marL="85919" indent="0">
              <a:buNone/>
            </a:pPr>
            <a:r>
              <a:rPr lang="en-US" dirty="0" err="1"/>
              <a:t>deployment.extensions</a:t>
            </a:r>
            <a:r>
              <a:rPr lang="en-US" dirty="0"/>
              <a:t> "</a:t>
            </a:r>
            <a:r>
              <a:rPr lang="en-US" dirty="0" err="1"/>
              <a:t>nginx</a:t>
            </a:r>
            <a:r>
              <a:rPr lang="en-US" dirty="0"/>
              <a:t>" deleted</a:t>
            </a:r>
          </a:p>
          <a:p>
            <a:pPr marL="85919" indent="0">
              <a:buNone/>
            </a:pPr>
            <a:r>
              <a:rPr lang="en-US" dirty="0"/>
              <a:t>service "</a:t>
            </a:r>
            <a:r>
              <a:rPr lang="en-US" dirty="0" err="1"/>
              <a:t>nginx</a:t>
            </a:r>
            <a:r>
              <a:rPr lang="en-US" dirty="0"/>
              <a:t>" deleted</a:t>
            </a:r>
          </a:p>
          <a:p>
            <a:pPr marL="85919" indent="0">
              <a:buNone/>
            </a:pPr>
            <a:r>
              <a:rPr lang="en-US" dirty="0"/>
              <a:t>ubuntu@ubuntu64:~$ 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" y="3895045"/>
            <a:ext cx="9112549" cy="8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ACR – Azure Container Registry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342015"/>
            <a:ext cx="8820911" cy="447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53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 by using </a:t>
            </a:r>
            <a:r>
              <a:rPr lang="en-US" dirty="0" err="1"/>
              <a:t>yaml</a:t>
            </a:r>
            <a:r>
              <a:rPr lang="en-US" dirty="0"/>
              <a:t> file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ubuntu@ubuntu64:~/work/k8s$ </a:t>
            </a:r>
            <a:r>
              <a:rPr lang="en-US" dirty="0" err="1"/>
              <a:t>kubectl</a:t>
            </a:r>
            <a:r>
              <a:rPr lang="en-US" dirty="0"/>
              <a:t> apply --filename </a:t>
            </a:r>
            <a:r>
              <a:rPr lang="en-US" dirty="0" err="1"/>
              <a:t>webserver.yaml</a:t>
            </a:r>
            <a:endParaRPr lang="en-US" dirty="0"/>
          </a:p>
          <a:p>
            <a:pPr marL="85919" indent="0">
              <a:buNone/>
            </a:pPr>
            <a:r>
              <a:rPr lang="en-US" dirty="0" err="1"/>
              <a:t>deployment.apps</a:t>
            </a:r>
            <a:r>
              <a:rPr lang="en-US" dirty="0"/>
              <a:t>/webserver created</a:t>
            </a:r>
          </a:p>
          <a:p>
            <a:pPr marL="85919" indent="0">
              <a:buNone/>
            </a:pPr>
            <a:r>
              <a:rPr lang="en-US" dirty="0"/>
              <a:t>service/webserver created</a:t>
            </a:r>
          </a:p>
          <a:p>
            <a:pPr marL="85919" indent="0">
              <a:buNone/>
            </a:pPr>
            <a:r>
              <a:rPr lang="en-US" dirty="0"/>
              <a:t>ubuntu@ubuntu64:~/work/k8s$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4" y="2492023"/>
            <a:ext cx="8918065" cy="17497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4" y="4516175"/>
            <a:ext cx="4125913" cy="16830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414" y="4603020"/>
            <a:ext cx="4367919" cy="168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03306" y="838905"/>
            <a:ext cx="3691361" cy="4283427"/>
          </a:xfrm>
        </p:spPr>
        <p:txBody>
          <a:bodyPr/>
          <a:lstStyle/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ubuntu@ubuntu64:~/work/k8s$ cat </a:t>
            </a:r>
            <a:r>
              <a:rPr lang="en-US" sz="700" dirty="0" err="1"/>
              <a:t>webserver.yaml</a:t>
            </a:r>
            <a:r>
              <a:rPr lang="en-US" sz="700" dirty="0"/>
              <a:t> 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 err="1"/>
              <a:t>apiVersion</a:t>
            </a:r>
            <a:r>
              <a:rPr lang="en-US" sz="700" dirty="0"/>
              <a:t>: apps/v1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kind: Deployment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metadata: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name: webserver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spec: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replicas: 3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selector: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</a:t>
            </a:r>
            <a:r>
              <a:rPr lang="en-US" sz="700" dirty="0" err="1"/>
              <a:t>matchLabels</a:t>
            </a:r>
            <a:r>
              <a:rPr lang="en-US" sz="700" dirty="0"/>
              <a:t>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  app: webserver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template: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metadata: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  labels: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    app: webserver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spec: 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  containers: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  - name: webserver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    image: </a:t>
            </a:r>
            <a:r>
              <a:rPr lang="en-US" sz="700" dirty="0" err="1"/>
              <a:t>nginx</a:t>
            </a:r>
            <a:endParaRPr lang="en-US" sz="7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    </a:t>
            </a:r>
            <a:r>
              <a:rPr lang="en-US" sz="700" dirty="0" err="1"/>
              <a:t>imagePullPolicy</a:t>
            </a:r>
            <a:r>
              <a:rPr lang="en-US" sz="700" dirty="0"/>
              <a:t>: Always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    ports: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    - </a:t>
            </a:r>
            <a:r>
              <a:rPr lang="en-US" sz="700" dirty="0" err="1"/>
              <a:t>containerPort</a:t>
            </a:r>
            <a:r>
              <a:rPr lang="en-US" sz="700" dirty="0"/>
              <a:t>: 80</a:t>
            </a:r>
          </a:p>
          <a:p>
            <a:pPr marL="85919" indent="0">
              <a:lnSpc>
                <a:spcPct val="50000"/>
              </a:lnSpc>
              <a:buNone/>
            </a:pPr>
            <a:endParaRPr lang="en-US" sz="7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---</a:t>
            </a:r>
          </a:p>
          <a:p>
            <a:pPr marL="85919" indent="0">
              <a:lnSpc>
                <a:spcPct val="50000"/>
              </a:lnSpc>
              <a:buNone/>
            </a:pPr>
            <a:endParaRPr lang="en-US" sz="7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 err="1"/>
              <a:t>apiVersion</a:t>
            </a:r>
            <a:r>
              <a:rPr lang="en-US" sz="700" dirty="0"/>
              <a:t>: v1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kind: Service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metadata: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name: webserver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spec: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type: </a:t>
            </a:r>
            <a:r>
              <a:rPr lang="en-US" sz="700" dirty="0" err="1"/>
              <a:t>LoadBalancer</a:t>
            </a:r>
            <a:endParaRPr lang="en-US" sz="7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ports: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- port: 80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selector: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700" dirty="0"/>
              <a:t>    app: webserver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88" y="838906"/>
            <a:ext cx="3564423" cy="53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63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Delete command</a:t>
            </a:r>
          </a:p>
          <a:p>
            <a:pPr marL="85919" indent="0">
              <a:buNone/>
            </a:pPr>
            <a:r>
              <a:rPr lang="en-US" dirty="0"/>
              <a:t>ubuntu@ubuntu64:~/work/k8s$ </a:t>
            </a:r>
            <a:r>
              <a:rPr lang="en-US" dirty="0" err="1"/>
              <a:t>kubectl</a:t>
            </a:r>
            <a:r>
              <a:rPr lang="en-US" dirty="0"/>
              <a:t> delete </a:t>
            </a:r>
            <a:r>
              <a:rPr lang="en-US" dirty="0" err="1"/>
              <a:t>Deployment,Service</a:t>
            </a:r>
            <a:r>
              <a:rPr lang="en-US" dirty="0"/>
              <a:t> webserver</a:t>
            </a:r>
          </a:p>
          <a:p>
            <a:pPr marL="85919" indent="0">
              <a:buNone/>
            </a:pPr>
            <a:r>
              <a:rPr lang="en-US" dirty="0" err="1"/>
              <a:t>deployment.extensions</a:t>
            </a:r>
            <a:r>
              <a:rPr lang="en-US" dirty="0"/>
              <a:t> "webserver" deleted</a:t>
            </a:r>
          </a:p>
          <a:p>
            <a:pPr marL="85919" indent="0">
              <a:buNone/>
            </a:pPr>
            <a:r>
              <a:rPr lang="en-US" dirty="0"/>
              <a:t>service "webserver" deleted</a:t>
            </a:r>
          </a:p>
          <a:p>
            <a:pPr marL="85919" indent="0">
              <a:buNone/>
            </a:pPr>
            <a:r>
              <a:rPr lang="en-US" dirty="0"/>
              <a:t>ubuntu@ubuntu64:~/work/k8s$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" y="3147116"/>
            <a:ext cx="8809062" cy="8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20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 (indentation is very important, --- means a delimiter)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ubuntu@ubuntu64:~/work/k8s$ cat webserver1.yaml 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 err="1"/>
              <a:t>apiVersion</a:t>
            </a:r>
            <a:r>
              <a:rPr lang="en-US" sz="700" dirty="0"/>
              <a:t>: apps/v1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kind: Deployment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metadata: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name: webserver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spec: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replicas: 3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selector: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</a:t>
            </a:r>
            <a:r>
              <a:rPr lang="en-US" sz="700" dirty="0" err="1"/>
              <a:t>matchLabels</a:t>
            </a:r>
            <a:r>
              <a:rPr lang="en-US" sz="700" dirty="0"/>
              <a:t>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  app: webserver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template: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metadata: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  labels: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    app: webserver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spec: 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  containers: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  - name: webserver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    image: </a:t>
            </a:r>
            <a:r>
              <a:rPr lang="en-US" sz="700" dirty="0" err="1"/>
              <a:t>nginx</a:t>
            </a:r>
            <a:endParaRPr lang="en-US" sz="700" dirty="0"/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    </a:t>
            </a:r>
            <a:r>
              <a:rPr lang="en-US" sz="700" dirty="0" err="1"/>
              <a:t>imagePullPolicy</a:t>
            </a:r>
            <a:r>
              <a:rPr lang="en-US" sz="700" dirty="0"/>
              <a:t>: Always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    ports: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    - </a:t>
            </a:r>
            <a:r>
              <a:rPr lang="en-US" sz="700" dirty="0" err="1"/>
              <a:t>containerPort</a:t>
            </a:r>
            <a:r>
              <a:rPr lang="en-US" sz="700" dirty="0"/>
              <a:t>: 80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b="1" dirty="0"/>
              <a:t>        </a:t>
            </a:r>
            <a:r>
              <a:rPr lang="en-US" sz="700" b="1" dirty="0" err="1"/>
              <a:t>volumeMounts</a:t>
            </a:r>
            <a:r>
              <a:rPr lang="en-US" sz="700" b="1" dirty="0"/>
              <a:t>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b="1" dirty="0"/>
              <a:t>        - name : html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b="1" dirty="0"/>
              <a:t>          </a:t>
            </a:r>
            <a:r>
              <a:rPr lang="en-US" sz="700" b="1" dirty="0" err="1"/>
              <a:t>mountPath</a:t>
            </a:r>
            <a:r>
              <a:rPr lang="en-US" sz="700" b="1" dirty="0"/>
              <a:t>: /</a:t>
            </a:r>
            <a:r>
              <a:rPr lang="en-US" sz="700" b="1" dirty="0" err="1"/>
              <a:t>usr</a:t>
            </a:r>
            <a:r>
              <a:rPr lang="en-US" sz="700" b="1" dirty="0"/>
              <a:t>/share/</a:t>
            </a:r>
            <a:r>
              <a:rPr lang="en-US" sz="700" b="1" dirty="0" err="1"/>
              <a:t>nginx</a:t>
            </a:r>
            <a:r>
              <a:rPr lang="en-US" sz="700" b="1" dirty="0"/>
              <a:t>/html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b="1" dirty="0"/>
              <a:t>          </a:t>
            </a:r>
            <a:r>
              <a:rPr lang="en-US" sz="700" b="1" dirty="0" err="1"/>
              <a:t>readOnly</a:t>
            </a:r>
            <a:r>
              <a:rPr lang="en-US" sz="700" b="1" dirty="0"/>
              <a:t>: true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b="1" dirty="0"/>
              <a:t>      volumes: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b="1" dirty="0"/>
              <a:t>      - name : html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b="1" dirty="0"/>
              <a:t>        </a:t>
            </a:r>
            <a:r>
              <a:rPr lang="en-US" sz="700" b="1" dirty="0" err="1"/>
              <a:t>gitRepo</a:t>
            </a:r>
            <a:r>
              <a:rPr lang="en-US" sz="700" b="1" dirty="0"/>
              <a:t>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b="1" dirty="0"/>
              <a:t>          repository: https://github.com/cwlee0220/demo-static.git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b="1" dirty="0"/>
              <a:t>          revision: master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b="1" dirty="0"/>
              <a:t>          directory: .</a:t>
            </a:r>
          </a:p>
          <a:p>
            <a:pPr marL="85919" indent="0">
              <a:lnSpc>
                <a:spcPct val="30000"/>
              </a:lnSpc>
              <a:buNone/>
            </a:pPr>
            <a:endParaRPr lang="en-US" sz="700" dirty="0"/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---</a:t>
            </a:r>
          </a:p>
          <a:p>
            <a:pPr marL="85919" indent="0">
              <a:lnSpc>
                <a:spcPct val="30000"/>
              </a:lnSpc>
              <a:buNone/>
            </a:pPr>
            <a:endParaRPr lang="en-US" sz="700" dirty="0"/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 err="1"/>
              <a:t>apiVersion</a:t>
            </a:r>
            <a:r>
              <a:rPr lang="en-US" sz="700" dirty="0"/>
              <a:t>: v1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kind: Service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metadata: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name: webserver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spec: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type: </a:t>
            </a:r>
            <a:r>
              <a:rPr lang="en-US" sz="700" dirty="0" err="1"/>
              <a:t>LoadBalancer</a:t>
            </a:r>
            <a:endParaRPr lang="en-US" sz="700" dirty="0"/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ports: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- port: 80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selector:</a:t>
            </a:r>
          </a:p>
          <a:p>
            <a:pPr marL="85919" indent="0">
              <a:lnSpc>
                <a:spcPct val="30000"/>
              </a:lnSpc>
              <a:buNone/>
            </a:pPr>
            <a:r>
              <a:rPr lang="en-US" sz="700" dirty="0"/>
              <a:t>    app: webserver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50" y="867539"/>
            <a:ext cx="4910561" cy="126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957" y="2622595"/>
            <a:ext cx="4855049" cy="19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7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Although you delete pod  by using below command, pod will be regenerated automatically by K8S.</a:t>
            </a:r>
          </a:p>
          <a:p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delete pods –selector app=webserver</a:t>
            </a:r>
          </a:p>
          <a:p>
            <a:endParaRPr lang="en-US" dirty="0"/>
          </a:p>
          <a:p>
            <a:r>
              <a:rPr lang="en-US" dirty="0"/>
              <a:t>You must delete “Deployment” in order to remove pods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delete deploy webserver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delete service webserver</a:t>
            </a:r>
          </a:p>
        </p:txBody>
      </p:sp>
    </p:spTree>
    <p:extLst>
      <p:ext uri="{BB962C8B-B14F-4D97-AF65-F5344CB8AC3E}">
        <p14:creationId xmlns:p14="http://schemas.microsoft.com/office/powerpoint/2010/main" val="2450698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6293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CI/CD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439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 Pipeline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" y="1219199"/>
            <a:ext cx="7213599" cy="509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12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After doing Oauth2 authentication,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7" y="1880550"/>
            <a:ext cx="8393202" cy="30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52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repository, you must select one of them.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4" y="1952334"/>
            <a:ext cx="8744540" cy="32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0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2" y="1500504"/>
            <a:ext cx="8742259" cy="48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21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 Pipeline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9" y="2431536"/>
            <a:ext cx="8666380" cy="214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94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the test, we will use Ubuntu-16.04 or 18.04 for agent specification.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" y="2335977"/>
            <a:ext cx="8997322" cy="35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99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 (Adding Agent Jobs)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861645"/>
            <a:ext cx="8551423" cy="32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69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 (Adding Agent Jobs)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2132273"/>
            <a:ext cx="8724179" cy="28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34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 (Agent Job)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bash two times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17" y="1088122"/>
            <a:ext cx="7198174" cy="25164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17" y="3775813"/>
            <a:ext cx="6897178" cy="26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79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Bash shell</a:t>
            </a:r>
          </a:p>
          <a:p>
            <a:r>
              <a:rPr lang="en-US" dirty="0"/>
              <a:t>Installing python packages as below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929651"/>
            <a:ext cx="8442086" cy="405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06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 err="1"/>
              <a:t>mkdir</a:t>
            </a:r>
            <a:r>
              <a:rPr lang="en-US" dirty="0"/>
              <a:t>  ${BUILD_ARTIFACTSTAGINGDIRECTORY}/archive/</a:t>
            </a:r>
          </a:p>
          <a:p>
            <a:pPr marL="85919" indent="0">
              <a:buNone/>
            </a:pPr>
            <a:r>
              <a:rPr lang="en-US" dirty="0" err="1"/>
              <a:t>git</a:t>
            </a:r>
            <a:r>
              <a:rPr lang="en-US" dirty="0"/>
              <a:t> archive --format=tar HEAD | tar -</a:t>
            </a:r>
            <a:r>
              <a:rPr lang="en-US" dirty="0" err="1"/>
              <a:t>xvf</a:t>
            </a:r>
            <a:r>
              <a:rPr lang="en-US" dirty="0"/>
              <a:t> - \</a:t>
            </a:r>
          </a:p>
          <a:p>
            <a:pPr marL="85919" indent="0">
              <a:buNone/>
            </a:pPr>
            <a:r>
              <a:rPr lang="en-US" dirty="0"/>
              <a:t>     -C ${BUILD_ARTIFACTSTAGINGDIRECTORY}/archive/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7" y="2861042"/>
            <a:ext cx="8733934" cy="33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39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Pipeline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 one more “publish build artifacts”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66" y="2487320"/>
            <a:ext cx="8030633" cy="262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4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693106"/>
            <a:ext cx="8679921" cy="45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22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Source Codes &amp;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import platform</a:t>
            </a:r>
          </a:p>
          <a:p>
            <a:pPr marL="85919" indent="0">
              <a:buNone/>
            </a:pPr>
            <a:r>
              <a:rPr lang="en-US" dirty="0"/>
              <a:t>from flask import Flask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app = Flask(__name__)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('/')</a:t>
            </a:r>
          </a:p>
          <a:p>
            <a:pPr marL="85919" indent="0">
              <a:buNone/>
            </a:pPr>
            <a:r>
              <a:rPr lang="en-US" dirty="0" err="1"/>
              <a:t>def</a:t>
            </a:r>
            <a:r>
              <a:rPr lang="en-US" dirty="0"/>
              <a:t> index():</a:t>
            </a:r>
          </a:p>
          <a:p>
            <a:pPr marL="85919" indent="0">
              <a:buNone/>
            </a:pPr>
            <a:r>
              <a:rPr lang="en-US" dirty="0"/>
              <a:t>    return "I'm in {}".format(</a:t>
            </a:r>
            <a:r>
              <a:rPr lang="en-US" dirty="0" err="1"/>
              <a:t>platform.node</a:t>
            </a:r>
            <a:r>
              <a:rPr lang="en-US" dirty="0"/>
              <a:t>())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if __name__ == '__main__':</a:t>
            </a:r>
          </a:p>
          <a:p>
            <a:pPr marL="85919" indent="0">
              <a:buNone/>
            </a:pPr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(host='0.0.0.0', port=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914650"/>
            <a:ext cx="4114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80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5" y="1261756"/>
            <a:ext cx="8803568" cy="9819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5" y="2605316"/>
            <a:ext cx="8803568" cy="11781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85" y="3928532"/>
            <a:ext cx="3637882" cy="25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98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(Job in run 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17" y="2590800"/>
            <a:ext cx="7278342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1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(Job in run 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04" y="2425573"/>
            <a:ext cx="7614708" cy="26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99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(Job in run 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7" y="2311610"/>
            <a:ext cx="8671045" cy="26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91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(Job in run 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26" y="2260600"/>
            <a:ext cx="7484324" cy="29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53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1" y="1139177"/>
            <a:ext cx="8456833" cy="19861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3191934"/>
            <a:ext cx="7287683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07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(Job in run 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After modifying the file on </a:t>
            </a:r>
            <a:r>
              <a:rPr lang="en-US" dirty="0" err="1"/>
              <a:t>Bitbucket</a:t>
            </a:r>
            <a:r>
              <a:rPr lang="en-US" dirty="0"/>
              <a:t>, CI will be executed automatically.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7" y="1168219"/>
            <a:ext cx="8538982" cy="29088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67" y="3425640"/>
            <a:ext cx="8260062" cy="31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48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Hub (Please use public repository)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caprix</a:t>
            </a:r>
            <a:r>
              <a:rPr lang="en-US" dirty="0"/>
              <a:t>/devopstest01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117802"/>
            <a:ext cx="4250161" cy="39883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054" y="3269410"/>
            <a:ext cx="5319753" cy="295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7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041400"/>
            <a:ext cx="1528801" cy="53479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041400"/>
            <a:ext cx="2082056" cy="53885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66" y="1041399"/>
            <a:ext cx="4663311" cy="702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292" y="1845733"/>
            <a:ext cx="2350171" cy="44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64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 (</a:t>
            </a:r>
            <a:r>
              <a:rPr lang="en-US" dirty="0" err="1"/>
              <a:t>Docker</a:t>
            </a:r>
            <a:r>
              <a:rPr lang="en-US" dirty="0"/>
              <a:t> Registry)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838906"/>
            <a:ext cx="3000265" cy="55908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18" y="2523067"/>
            <a:ext cx="5471293" cy="19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809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 (AKS Cluster)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" y="1159933"/>
            <a:ext cx="2749275" cy="51720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321" y="1013082"/>
            <a:ext cx="2712921" cy="51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5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0" y="766762"/>
            <a:ext cx="8277225" cy="3952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5" y="4872743"/>
            <a:ext cx="8924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60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 (AKS Cluster - Result)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8" y="1629304"/>
            <a:ext cx="82296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5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02" y="2006600"/>
            <a:ext cx="8081558" cy="358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72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67" y="992257"/>
            <a:ext cx="8252781" cy="21066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7" y="3578746"/>
            <a:ext cx="7925590" cy="25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506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" y="1109133"/>
            <a:ext cx="4036755" cy="30083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33" y="3793772"/>
            <a:ext cx="3361464" cy="26389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288" y="1435805"/>
            <a:ext cx="4229820" cy="47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358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(Job in run 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" y="1210734"/>
            <a:ext cx="3950233" cy="27574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05" y="3578746"/>
            <a:ext cx="8705806" cy="28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274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(Job in run 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${SYSTEM_ARTIFACTSDIRECTORY}/drop/archive/.* .</a:t>
            </a:r>
          </a:p>
          <a:p>
            <a:pPr marL="85919" indent="0">
              <a:buNone/>
            </a:pPr>
            <a:r>
              <a:rPr lang="en-US" dirty="0" err="1"/>
              <a:t>cp</a:t>
            </a:r>
            <a:r>
              <a:rPr lang="en-US" dirty="0"/>
              <a:t> -r ${SYSTEM_ARTIFACTSDIRECTORY}/drop/archive/* .</a:t>
            </a:r>
          </a:p>
          <a:p>
            <a:pPr marL="85919" indent="0">
              <a:buNone/>
            </a:pPr>
            <a:endParaRPr lang="en-US" dirty="0"/>
          </a:p>
          <a:p>
            <a:pPr marL="85919" indent="0">
              <a:buNone/>
            </a:pPr>
            <a:r>
              <a:rPr lang="en-US" dirty="0"/>
              <a:t>cat &gt;&gt; .</a:t>
            </a:r>
            <a:r>
              <a:rPr lang="en-US" dirty="0" err="1"/>
              <a:t>dockerignore</a:t>
            </a:r>
            <a:r>
              <a:rPr lang="en-US" dirty="0"/>
              <a:t> &lt;&lt;EOL</a:t>
            </a:r>
          </a:p>
          <a:p>
            <a:pPr marL="85919" indent="0">
              <a:buNone/>
            </a:pPr>
            <a:r>
              <a:rPr lang="en-US" dirty="0"/>
              <a:t>drop</a:t>
            </a:r>
          </a:p>
          <a:p>
            <a:pPr marL="85919" indent="0">
              <a:buNone/>
            </a:pPr>
            <a:r>
              <a:rPr lang="en-US" dirty="0"/>
              <a:t>EOL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7" y="2909048"/>
            <a:ext cx="7514191" cy="3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821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(Job in run 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8" y="1223332"/>
            <a:ext cx="6749595" cy="47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144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(Job in run 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image pods webserver="</a:t>
            </a:r>
            <a:r>
              <a:rPr lang="en-US" dirty="0" err="1"/>
              <a:t>caprix</a:t>
            </a:r>
            <a:r>
              <a:rPr lang="en-US" dirty="0"/>
              <a:t>/devopstest01:${</a:t>
            </a:r>
            <a:r>
              <a:rPr lang="en-US" dirty="0" err="1"/>
              <a:t>Build.BuildId</a:t>
            </a:r>
            <a:r>
              <a:rPr lang="en-US" dirty="0"/>
              <a:t>)" --selector app=webserver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01" y="2132273"/>
            <a:ext cx="7121173" cy="391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68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(Job in run 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075266"/>
            <a:ext cx="3680158" cy="5400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76" y="364453"/>
            <a:ext cx="4078533" cy="28673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490" y="3578746"/>
            <a:ext cx="4184103" cy="271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851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hub </a:t>
            </a:r>
            <a:r>
              <a:rPr lang="en-US" dirty="0" err="1"/>
              <a:t>docker</a:t>
            </a:r>
            <a:r>
              <a:rPr lang="en-US" dirty="0"/>
              <a:t>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13" y="3549986"/>
            <a:ext cx="8408689" cy="27800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16" y="176922"/>
            <a:ext cx="5118986" cy="3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86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resource - </a:t>
            </a:r>
            <a:r>
              <a:rPr lang="en-US" dirty="0" err="1"/>
              <a:t>slmcwlee</a:t>
            </a:r>
            <a:endParaRPr lang="en-US" dirty="0"/>
          </a:p>
          <a:p>
            <a:r>
              <a:rPr lang="en-US" dirty="0" err="1"/>
              <a:t>aks</a:t>
            </a:r>
            <a:r>
              <a:rPr lang="en-US" dirty="0"/>
              <a:t> - </a:t>
            </a:r>
            <a:r>
              <a:rPr lang="en-US" dirty="0" err="1"/>
              <a:t>slmaksdemo</a:t>
            </a:r>
            <a:endParaRPr lang="en-US" dirty="0"/>
          </a:p>
          <a:p>
            <a:r>
              <a:rPr lang="en-US" dirty="0" err="1"/>
              <a:t>acr</a:t>
            </a:r>
            <a:r>
              <a:rPr lang="en-US" dirty="0"/>
              <a:t> - </a:t>
            </a:r>
            <a:r>
              <a:rPr lang="en-US" dirty="0" err="1"/>
              <a:t>slmdemoreg</a:t>
            </a:r>
            <a:endParaRPr lang="en-US" dirty="0"/>
          </a:p>
          <a:p>
            <a:r>
              <a:rPr lang="en-US" dirty="0"/>
              <a:t>cluster - </a:t>
            </a:r>
            <a:r>
              <a:rPr lang="en-US" dirty="0" err="1"/>
              <a:t>slmaskcluster</a:t>
            </a:r>
            <a:endParaRPr lang="en-US" dirty="0"/>
          </a:p>
          <a:p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6" y="2361142"/>
            <a:ext cx="85058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61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 (Release format)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Release-$(</a:t>
            </a:r>
            <a:r>
              <a:rPr lang="en-US" dirty="0" err="1"/>
              <a:t>Date:yyyyMMdd</a:t>
            </a:r>
            <a:r>
              <a:rPr lang="en-US" dirty="0"/>
              <a:t>)$(</a:t>
            </a:r>
            <a:r>
              <a:rPr lang="en-US" dirty="0" err="1"/>
              <a:t>Rev:.r</a:t>
            </a:r>
            <a:r>
              <a:rPr lang="en-US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2" y="1329267"/>
            <a:ext cx="6259296" cy="31851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22" y="3994030"/>
            <a:ext cx="6376135" cy="21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197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 (Enable)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394314"/>
            <a:ext cx="8696594" cy="30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836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242122"/>
            <a:ext cx="8761437" cy="46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05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 (Pre-approval, Post-approval)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651000"/>
            <a:ext cx="4860441" cy="33210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35" y="1430816"/>
            <a:ext cx="3392487" cy="39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592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 (Pre-approval, Post-approval)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2132273"/>
            <a:ext cx="4459536" cy="31580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5" y="905932"/>
            <a:ext cx="3850766" cy="2136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216" y="3183467"/>
            <a:ext cx="3332083" cy="323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79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985435" y="1901748"/>
            <a:ext cx="5448298" cy="1871524"/>
          </a:xfrm>
        </p:spPr>
        <p:txBody>
          <a:bodyPr/>
          <a:lstStyle/>
          <a:p>
            <a:r>
              <a:rPr lang="en-US" dirty="0"/>
              <a:t>Azure Container </a:t>
            </a:r>
            <a:r>
              <a:rPr lang="en-US" dirty="0" err="1"/>
              <a:t>RegistryID</a:t>
            </a:r>
            <a:r>
              <a:rPr lang="en-US" dirty="0"/>
              <a:t> &amp; Password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585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lnSpc>
                <a:spcPct val="50000"/>
              </a:lnSpc>
              <a:buNone/>
            </a:pPr>
            <a:r>
              <a:rPr lang="en-US" sz="1000" dirty="0"/>
              <a:t>RESOURCE_GROUP=cwleeAKSGroup0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1000" dirty="0"/>
              <a:t>ACR_NAME=</a:t>
            </a:r>
            <a:r>
              <a:rPr lang="en-US" sz="1000" dirty="0" err="1"/>
              <a:t>cwleeACRms</a:t>
            </a: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1000" dirty="0" err="1"/>
              <a:t>az</a:t>
            </a:r>
            <a:r>
              <a:rPr lang="en-US" sz="1000" dirty="0"/>
              <a:t> group create --name $RESOURCE_GROUP --location </a:t>
            </a:r>
            <a:r>
              <a:rPr lang="en-US" sz="1000" dirty="0" err="1"/>
              <a:t>japaneast</a:t>
            </a: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1000" dirty="0" err="1"/>
              <a:t>az</a:t>
            </a:r>
            <a:r>
              <a:rPr lang="en-US" sz="1000" dirty="0"/>
              <a:t> </a:t>
            </a:r>
            <a:r>
              <a:rPr lang="en-US" sz="1000" dirty="0" err="1"/>
              <a:t>acr</a:t>
            </a:r>
            <a:r>
              <a:rPr lang="en-US" sz="1000" dirty="0"/>
              <a:t> create --resource-group $RESOURCE_GROUP --name $ACR_NAME --</a:t>
            </a:r>
            <a:r>
              <a:rPr lang="en-US" sz="1000" dirty="0" err="1"/>
              <a:t>sku</a:t>
            </a:r>
            <a:r>
              <a:rPr lang="en-US" sz="1000" dirty="0"/>
              <a:t> Basic</a:t>
            </a:r>
          </a:p>
          <a:p>
            <a:pPr marL="85919" indent="0">
              <a:lnSpc>
                <a:spcPct val="50000"/>
              </a:lnSpc>
              <a:buNone/>
            </a:pP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1000" dirty="0"/>
              <a:t>SERVICE_PRINCIPAL_OBJECT_ID="http://acr-${ACR_NAME}-service-principal"</a:t>
            </a:r>
          </a:p>
          <a:p>
            <a:pPr marL="85919" indent="0">
              <a:lnSpc>
                <a:spcPct val="50000"/>
              </a:lnSpc>
              <a:buNone/>
            </a:pP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1000" dirty="0"/>
              <a:t>ACR_LOGIN_SERVER=$(</a:t>
            </a:r>
            <a:r>
              <a:rPr lang="en-US" sz="1000" dirty="0" err="1"/>
              <a:t>az</a:t>
            </a:r>
            <a:r>
              <a:rPr lang="en-US" sz="1000" dirty="0"/>
              <a:t> </a:t>
            </a:r>
            <a:r>
              <a:rPr lang="en-US" sz="1000" dirty="0" err="1"/>
              <a:t>acr</a:t>
            </a:r>
            <a:r>
              <a:rPr lang="en-US" sz="1000" dirty="0"/>
              <a:t> show --name $ACR_NAME --query "</a:t>
            </a:r>
            <a:r>
              <a:rPr lang="en-US" sz="1000" dirty="0" err="1"/>
              <a:t>loginServer</a:t>
            </a:r>
            <a:r>
              <a:rPr lang="en-US" sz="1000" dirty="0"/>
              <a:t>" --output </a:t>
            </a:r>
            <a:r>
              <a:rPr lang="en-US" sz="1000" dirty="0" err="1"/>
              <a:t>tsv</a:t>
            </a:r>
            <a:r>
              <a:rPr lang="en-US" sz="1000" dirty="0"/>
              <a:t>)</a:t>
            </a:r>
          </a:p>
          <a:p>
            <a:pPr marL="85919" indent="0">
              <a:lnSpc>
                <a:spcPct val="50000"/>
              </a:lnSpc>
              <a:buNone/>
            </a:pP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1000" dirty="0"/>
              <a:t>ACR_RESOURCE_ID=$(</a:t>
            </a:r>
            <a:r>
              <a:rPr lang="en-US" sz="1000" dirty="0" err="1"/>
              <a:t>az</a:t>
            </a:r>
            <a:r>
              <a:rPr lang="en-US" sz="1000" dirty="0"/>
              <a:t> </a:t>
            </a:r>
            <a:r>
              <a:rPr lang="en-US" sz="1000" dirty="0" err="1"/>
              <a:t>acr</a:t>
            </a:r>
            <a:r>
              <a:rPr lang="en-US" sz="1000" dirty="0"/>
              <a:t> show --name $ACR_NAME --query "id" --output </a:t>
            </a:r>
            <a:r>
              <a:rPr lang="en-US" sz="1000" dirty="0" err="1"/>
              <a:t>tsv</a:t>
            </a:r>
            <a:r>
              <a:rPr lang="en-US" sz="1000" dirty="0"/>
              <a:t>)</a:t>
            </a:r>
          </a:p>
          <a:p>
            <a:pPr marL="85919" indent="0">
              <a:lnSpc>
                <a:spcPct val="50000"/>
              </a:lnSpc>
              <a:buNone/>
            </a:pP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1000" dirty="0"/>
              <a:t>SP_PASSWORD_FOR_ACR=$(</a:t>
            </a:r>
            <a:r>
              <a:rPr lang="en-US" sz="1000" dirty="0" err="1"/>
              <a:t>az</a:t>
            </a:r>
            <a:r>
              <a:rPr lang="en-US" sz="1000" dirty="0"/>
              <a:t> ad </a:t>
            </a:r>
            <a:r>
              <a:rPr lang="en-US" sz="1000" dirty="0" err="1"/>
              <a:t>sp</a:t>
            </a:r>
            <a:r>
              <a:rPr lang="en-US" sz="1000" dirty="0"/>
              <a:t> create-for-</a:t>
            </a:r>
            <a:r>
              <a:rPr lang="en-US" sz="1000" dirty="0" err="1"/>
              <a:t>rbac</a:t>
            </a:r>
            <a:r>
              <a:rPr lang="en-US" sz="1000" dirty="0"/>
              <a:t> --name $SERVICE_PRINCIPAL_OBJECT_ID --scopes $ACR_RESOURCE_ID --role </a:t>
            </a:r>
            <a:r>
              <a:rPr lang="en-US" sz="1000" dirty="0" err="1"/>
              <a:t>acrpull</a:t>
            </a:r>
            <a:r>
              <a:rPr lang="en-US" sz="1000" dirty="0"/>
              <a:t> --query password --output </a:t>
            </a:r>
            <a:r>
              <a:rPr lang="en-US" sz="1000" dirty="0" err="1"/>
              <a:t>tsv</a:t>
            </a:r>
            <a:r>
              <a:rPr lang="en-US" sz="1000" dirty="0"/>
              <a:t>)</a:t>
            </a:r>
          </a:p>
          <a:p>
            <a:pPr marL="85919" indent="0">
              <a:lnSpc>
                <a:spcPct val="50000"/>
              </a:lnSpc>
              <a:buNone/>
            </a:pP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1000" dirty="0"/>
              <a:t>SP_ID_FOR_ACR=$(</a:t>
            </a:r>
            <a:r>
              <a:rPr lang="en-US" sz="1000" dirty="0" err="1"/>
              <a:t>az</a:t>
            </a:r>
            <a:r>
              <a:rPr lang="en-US" sz="1000" dirty="0"/>
              <a:t> ad </a:t>
            </a:r>
            <a:r>
              <a:rPr lang="en-US" sz="1000" dirty="0" err="1"/>
              <a:t>sp</a:t>
            </a:r>
            <a:r>
              <a:rPr lang="en-US" sz="1000" dirty="0"/>
              <a:t> show --id $SERVICE_PRINCIPAL_OBJECT_ID --query </a:t>
            </a:r>
            <a:r>
              <a:rPr lang="en-US" sz="1000" dirty="0" err="1"/>
              <a:t>appId</a:t>
            </a:r>
            <a:r>
              <a:rPr lang="en-US" sz="1000" dirty="0"/>
              <a:t> --output </a:t>
            </a:r>
            <a:r>
              <a:rPr lang="en-US" sz="1000" dirty="0" err="1"/>
              <a:t>tsv</a:t>
            </a:r>
            <a:r>
              <a:rPr lang="en-US" sz="1000" dirty="0"/>
              <a:t>)</a:t>
            </a:r>
          </a:p>
          <a:p>
            <a:pPr marL="85919" indent="0">
              <a:lnSpc>
                <a:spcPct val="50000"/>
              </a:lnSpc>
              <a:buNone/>
            </a:pP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r>
              <a:rPr lang="en-US" sz="1000" dirty="0"/>
              <a:t>echo "Service ID :  $SP_ID_FOR_ACR"</a:t>
            </a:r>
          </a:p>
          <a:p>
            <a:pPr marL="85919" indent="0">
              <a:lnSpc>
                <a:spcPct val="50000"/>
              </a:lnSpc>
              <a:buNone/>
            </a:pPr>
            <a:r>
              <a:rPr lang="en-US" sz="1000" dirty="0"/>
              <a:t>echo "Service Password : $SP_PASSWORD_FOR_ACR“</a:t>
            </a:r>
          </a:p>
          <a:p>
            <a:pPr marL="85919" indent="0">
              <a:lnSpc>
                <a:spcPct val="50000"/>
              </a:lnSpc>
              <a:buNone/>
            </a:pP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endParaRPr lang="en-US" sz="1000" dirty="0"/>
          </a:p>
          <a:p>
            <a:pPr marL="85919" indent="0">
              <a:lnSpc>
                <a:spcPct val="50000"/>
              </a:lnSpc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97974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230312"/>
            <a:ext cx="8543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22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55" y="1076052"/>
            <a:ext cx="6581296" cy="50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995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ubuntu@ubuntu64:~/work/k8s$ ACR_LOGIN_SERVER=$(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acr</a:t>
            </a:r>
            <a:r>
              <a:rPr lang="en-US" dirty="0"/>
              <a:t> show --name $ACR_NAME --query "</a:t>
            </a:r>
            <a:r>
              <a:rPr lang="en-US" dirty="0" err="1"/>
              <a:t>loginServer</a:t>
            </a:r>
            <a:r>
              <a:rPr lang="en-US" dirty="0"/>
              <a:t>" --output </a:t>
            </a:r>
            <a:r>
              <a:rPr lang="en-US" dirty="0" err="1"/>
              <a:t>tsv</a:t>
            </a:r>
            <a:r>
              <a:rPr lang="en-US" dirty="0"/>
              <a:t>)</a:t>
            </a:r>
          </a:p>
          <a:p>
            <a:pPr marL="85919" indent="0">
              <a:buNone/>
            </a:pPr>
            <a:r>
              <a:rPr lang="en-US" dirty="0"/>
              <a:t>ubuntu@ubuntu64:~/work/k8s$ ACR_RESOURCE_ID=$(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acr</a:t>
            </a:r>
            <a:r>
              <a:rPr lang="en-US" dirty="0"/>
              <a:t> show --name $ACR_NAME --query "id" --output </a:t>
            </a:r>
            <a:r>
              <a:rPr lang="en-US" dirty="0" err="1"/>
              <a:t>tsv</a:t>
            </a:r>
            <a:r>
              <a:rPr lang="en-US" dirty="0"/>
              <a:t>)</a:t>
            </a:r>
          </a:p>
          <a:p>
            <a:pPr marL="85919" indent="0">
              <a:buNone/>
            </a:pPr>
            <a:r>
              <a:rPr lang="en-US" dirty="0"/>
              <a:t>ubuntu@ubuntu64:~/work/k8s$ SP_PASSWORD_FOR_ACR=$(</a:t>
            </a:r>
            <a:r>
              <a:rPr lang="en-US" dirty="0" err="1"/>
              <a:t>az</a:t>
            </a:r>
            <a:r>
              <a:rPr lang="en-US" dirty="0"/>
              <a:t> ad </a:t>
            </a:r>
            <a:r>
              <a:rPr lang="en-US" dirty="0" err="1"/>
              <a:t>sp</a:t>
            </a:r>
            <a:r>
              <a:rPr lang="en-US" dirty="0"/>
              <a:t> create-for-</a:t>
            </a:r>
            <a:r>
              <a:rPr lang="en-US" dirty="0" err="1"/>
              <a:t>rbac</a:t>
            </a:r>
            <a:r>
              <a:rPr lang="en-US" dirty="0"/>
              <a:t> --name $SERVICE_PRINCIPAL_OBJECT_ID --scopes $ACR_RESOURCE_ID --role </a:t>
            </a:r>
            <a:r>
              <a:rPr lang="en-US" dirty="0" err="1"/>
              <a:t>acrpull</a:t>
            </a:r>
            <a:r>
              <a:rPr lang="en-US" dirty="0"/>
              <a:t> --query password --output </a:t>
            </a:r>
            <a:r>
              <a:rPr lang="en-US" dirty="0" err="1"/>
              <a:t>tsv</a:t>
            </a:r>
            <a:r>
              <a:rPr lang="en-US" dirty="0"/>
              <a:t>)</a:t>
            </a:r>
          </a:p>
          <a:p>
            <a:pPr marL="85919" indent="0">
              <a:buNone/>
            </a:pPr>
            <a:r>
              <a:rPr lang="en-US" dirty="0"/>
              <a:t>Creating a role assignment under the scope of "/subscriptions/45fede78-025d-4e91-9f73-a5661023e5b3/</a:t>
            </a:r>
            <a:r>
              <a:rPr lang="en-US" dirty="0" err="1"/>
              <a:t>resourceGroups</a:t>
            </a:r>
            <a:r>
              <a:rPr lang="en-US" dirty="0"/>
              <a:t>/cwleeAKSGroup0/providers/</a:t>
            </a:r>
            <a:r>
              <a:rPr lang="en-US" dirty="0" err="1"/>
              <a:t>Microsoft.ContainerRegistry</a:t>
            </a:r>
            <a:r>
              <a:rPr lang="en-US" dirty="0"/>
              <a:t>/registries/</a:t>
            </a:r>
            <a:r>
              <a:rPr lang="en-US" dirty="0" err="1"/>
              <a:t>cwleeACRms</a:t>
            </a:r>
            <a:r>
              <a:rPr lang="en-US" dirty="0"/>
              <a:t>"</a:t>
            </a:r>
          </a:p>
          <a:p>
            <a:pPr marL="85919" indent="0">
              <a:buNone/>
            </a:pPr>
            <a:r>
              <a:rPr lang="en-US" dirty="0"/>
              <a:t>  Retrying role assignment creation: 1/36</a:t>
            </a:r>
          </a:p>
          <a:p>
            <a:pPr marL="85919" indent="0">
              <a:buNone/>
            </a:pPr>
            <a:r>
              <a:rPr lang="en-US" dirty="0"/>
              <a:t>  Retrying role assignment creation: 2/36</a:t>
            </a:r>
          </a:p>
          <a:p>
            <a:pPr marL="85919" indent="0">
              <a:buNone/>
            </a:pPr>
            <a:r>
              <a:rPr lang="en-US" dirty="0"/>
              <a:t>  Retrying role assignment creation: 3/36</a:t>
            </a:r>
          </a:p>
          <a:p>
            <a:pPr marL="85919" indent="0">
              <a:buNone/>
            </a:pPr>
            <a:r>
              <a:rPr lang="en-US" dirty="0"/>
              <a:t>ubuntu@ubuntu64:~/work/k8s$ SP_ID_FOR_ACR=$(</a:t>
            </a:r>
            <a:r>
              <a:rPr lang="en-US" dirty="0" err="1"/>
              <a:t>az</a:t>
            </a:r>
            <a:r>
              <a:rPr lang="en-US" dirty="0"/>
              <a:t> ad </a:t>
            </a:r>
            <a:r>
              <a:rPr lang="en-US" dirty="0" err="1"/>
              <a:t>sp</a:t>
            </a:r>
            <a:r>
              <a:rPr lang="en-US" dirty="0"/>
              <a:t> show --id $SERVICE_PRINCIPAL_OBJECT_ID --query </a:t>
            </a:r>
            <a:r>
              <a:rPr lang="en-US" dirty="0" err="1"/>
              <a:t>appId</a:t>
            </a:r>
            <a:r>
              <a:rPr lang="en-US" dirty="0"/>
              <a:t> --output </a:t>
            </a:r>
            <a:r>
              <a:rPr lang="en-US" dirty="0" err="1"/>
              <a:t>tsv</a:t>
            </a:r>
            <a:r>
              <a:rPr lang="en-US" dirty="0"/>
              <a:t>)</a:t>
            </a:r>
          </a:p>
          <a:p>
            <a:pPr marL="85919" indent="0">
              <a:buNone/>
            </a:pPr>
            <a:r>
              <a:rPr lang="en-US" dirty="0"/>
              <a:t>ubuntu@ubuntu64:~/work/k8s$ echo "Service ID :  $SP_ID_FOR_ACR"</a:t>
            </a:r>
          </a:p>
          <a:p>
            <a:pPr marL="85919" indent="0">
              <a:buNone/>
            </a:pPr>
            <a:r>
              <a:rPr lang="en-US" dirty="0"/>
              <a:t>Service ID :  e3c249ca-83e2-474e-bb33-6f512aec9a03</a:t>
            </a:r>
          </a:p>
          <a:p>
            <a:pPr marL="85919" indent="0">
              <a:buNone/>
            </a:pPr>
            <a:r>
              <a:rPr lang="en-US" dirty="0"/>
              <a:t>ubuntu@ubuntu64:~/work/k8s$ echo "Service Password : $SP_PASSWORD_FOR_ACR"</a:t>
            </a:r>
          </a:p>
          <a:p>
            <a:pPr marL="85919" indent="0">
              <a:buNone/>
            </a:pPr>
            <a:r>
              <a:rPr lang="en-US" dirty="0"/>
              <a:t>Service Password : 5c3c14d0-eb45-4c8a-81e2-2d6d2e320ec6</a:t>
            </a:r>
          </a:p>
          <a:p>
            <a:pPr marL="85919" indent="0">
              <a:buNone/>
            </a:pPr>
            <a:r>
              <a:rPr lang="en-US" dirty="0"/>
              <a:t>ubuntu@ubuntu64:~/work/k8s$ </a:t>
            </a:r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8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# Create an AKS cluster with ACR integration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29" y="1727199"/>
            <a:ext cx="8314257" cy="43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using the ID and Password, K8S service can pull an image from ACR.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0" y="2203450"/>
            <a:ext cx="83724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7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AKS Cluster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r>
              <a:rPr lang="en-US" dirty="0"/>
              <a:t>[Creating a new cluster]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create --resource-group cwleeAKSGroup0 --name cwleeAKSCluster01 --service-principal $SP_ID_FOR_ACR --client-secret $SP_PASSWORD_FOR_ACR --generate-</a:t>
            </a:r>
            <a:r>
              <a:rPr lang="en-US" dirty="0" err="1"/>
              <a:t>ssh</a:t>
            </a:r>
            <a:r>
              <a:rPr lang="en-US" dirty="0"/>
              <a:t>-keys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27" y="1718733"/>
            <a:ext cx="4664185" cy="449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464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Push </a:t>
            </a:r>
            <a:r>
              <a:rPr lang="en-US" dirty="0" err="1"/>
              <a:t>Docker</a:t>
            </a:r>
            <a:r>
              <a:rPr lang="en-US" dirty="0"/>
              <a:t> image 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Hub</a:t>
            </a:r>
          </a:p>
          <a:p>
            <a:pPr marL="85919" indent="0">
              <a:buNone/>
            </a:pPr>
            <a:r>
              <a:rPr lang="en-US" dirty="0"/>
              <a:t># </a:t>
            </a:r>
            <a:r>
              <a:rPr lang="en-US" dirty="0" err="1"/>
              <a:t>docker</a:t>
            </a:r>
            <a:r>
              <a:rPr lang="en-US" dirty="0"/>
              <a:t> build –t id/</a:t>
            </a:r>
            <a:r>
              <a:rPr lang="en-US" dirty="0" err="1"/>
              <a:t>image:tag</a:t>
            </a:r>
            <a:endParaRPr lang="en-US" dirty="0"/>
          </a:p>
          <a:p>
            <a:pPr marL="85919" indent="0">
              <a:buNone/>
            </a:pPr>
            <a:r>
              <a:rPr lang="en-US" dirty="0" err="1"/>
              <a:t>docker</a:t>
            </a:r>
            <a:r>
              <a:rPr lang="en-US" dirty="0"/>
              <a:t> login</a:t>
            </a:r>
          </a:p>
          <a:p>
            <a:pPr marL="85919" indent="0">
              <a:buNone/>
            </a:pPr>
            <a:r>
              <a:rPr lang="en-US" dirty="0" err="1"/>
              <a:t>docker</a:t>
            </a:r>
            <a:r>
              <a:rPr lang="en-US" dirty="0"/>
              <a:t> push id/</a:t>
            </a:r>
            <a:r>
              <a:rPr lang="en-US" dirty="0" err="1"/>
              <a:t>image:tag</a:t>
            </a:r>
            <a:endParaRPr lang="en-US" dirty="0"/>
          </a:p>
          <a:p>
            <a:pPr marL="85919" indent="0">
              <a:buNone/>
            </a:pPr>
            <a:endParaRPr lang="en-US" dirty="0"/>
          </a:p>
          <a:p>
            <a:r>
              <a:rPr lang="en-US" dirty="0"/>
              <a:t>ACR</a:t>
            </a:r>
          </a:p>
          <a:p>
            <a:pPr marL="85919" indent="0">
              <a:buNone/>
            </a:pP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acr</a:t>
            </a:r>
            <a:r>
              <a:rPr lang="en-US" dirty="0"/>
              <a:t> login –name ACRNAME</a:t>
            </a:r>
          </a:p>
          <a:p>
            <a:pPr marL="85919" indent="0">
              <a:buNone/>
            </a:pPr>
            <a:r>
              <a:rPr lang="en-US" dirty="0" err="1"/>
              <a:t>docker</a:t>
            </a:r>
            <a:r>
              <a:rPr lang="en-US" dirty="0"/>
              <a:t> push ACRNAME.azurecr.io/</a:t>
            </a:r>
            <a:r>
              <a:rPr lang="en-US" dirty="0" err="1"/>
              <a:t>imagename:tag</a:t>
            </a:r>
            <a:endParaRPr lang="en-US" dirty="0"/>
          </a:p>
          <a:p>
            <a:pPr marL="85919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138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Adding Service Connection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1" y="2048932"/>
            <a:ext cx="3147362" cy="3463213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85919" indent="0">
              <a:buNone/>
            </a:pP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63" y="794456"/>
            <a:ext cx="2981681" cy="56162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781" y="794456"/>
            <a:ext cx="2863349" cy="53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247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Changing Container Registry</a:t>
            </a:r>
          </a:p>
          <a:p>
            <a:r>
              <a:rPr lang="en-US" dirty="0" err="1"/>
              <a:t>Docker</a:t>
            </a:r>
            <a:r>
              <a:rPr lang="en-US" dirty="0"/>
              <a:t> hub </a:t>
            </a:r>
            <a:r>
              <a:rPr lang="en-US" dirty="0">
                <a:sym typeface="Wingdings" panose="05000000000000000000" pitchFamily="2" charset="2"/>
              </a:rPr>
              <a:t> ACR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7" y="2136495"/>
            <a:ext cx="8669894" cy="31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111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Retrieving ACR login Server from Azure Portal</a:t>
            </a:r>
          </a:p>
          <a:p>
            <a:r>
              <a:rPr lang="en-US" dirty="0"/>
              <a:t>cwleeacrms.azurecr.io</a:t>
            </a:r>
          </a:p>
          <a:p>
            <a:pPr marL="85919" indent="0">
              <a:buNone/>
            </a:pP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4" y="2669773"/>
            <a:ext cx="8105280" cy="24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405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a new K8S cluster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997607"/>
            <a:ext cx="8407781" cy="40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516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8" y="1142160"/>
            <a:ext cx="8702885" cy="512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9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 (Before applying ACR)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20" y="1230115"/>
            <a:ext cx="7233556" cy="46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808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ACR (After applying ACR and new K8S cluster)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Changing Service Connection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674695"/>
            <a:ext cx="8713676" cy="42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60110"/>
      </p:ext>
    </p:extLst>
  </p:cSld>
  <p:clrMapOvr>
    <a:masterClrMapping/>
  </p:clrMapOvr>
</p:sld>
</file>

<file path=ppt/theme/theme1.xml><?xml version="1.0" encoding="utf-8"?>
<a:theme xmlns:a="http://schemas.openxmlformats.org/drawingml/2006/main" name="SoluM 2020">
  <a:themeElements>
    <a:clrScheme name="Bespin Global New">
      <a:dk1>
        <a:sysClr val="windowText" lastClr="000000"/>
      </a:dk1>
      <a:lt1>
        <a:sysClr val="window" lastClr="FFFFFF"/>
      </a:lt1>
      <a:dk2>
        <a:srgbClr val="5E626B"/>
      </a:dk2>
      <a:lt2>
        <a:srgbClr val="7488A5"/>
      </a:lt2>
      <a:accent1>
        <a:srgbClr val="E54B0D"/>
      </a:accent1>
      <a:accent2>
        <a:srgbClr val="0070C0"/>
      </a:accent2>
      <a:accent3>
        <a:srgbClr val="664E9C"/>
      </a:accent3>
      <a:accent4>
        <a:srgbClr val="E54B0D"/>
      </a:accent4>
      <a:accent5>
        <a:srgbClr val="ADB9CA"/>
      </a:accent5>
      <a:accent6>
        <a:srgbClr val="7F7F7F"/>
      </a:accent6>
      <a:hlink>
        <a:srgbClr val="0070C0"/>
      </a:hlink>
      <a:folHlink>
        <a:srgbClr val="7488A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C000"/>
        </a:solidFill>
        <a:ln>
          <a:noFill/>
        </a:ln>
      </a:spPr>
      <a:bodyPr wrap="none" lIns="91438" tIns="45719" rIns="91438" bIns="45719" anchor="ctr"/>
      <a:lstStyle>
        <a:defPPr algn="ctr" fontAlgn="auto" latinLnBrk="0">
          <a:lnSpc>
            <a:spcPct val="90000"/>
          </a:lnSpc>
          <a:spcBef>
            <a:spcPts val="0"/>
          </a:spcBef>
          <a:spcAft>
            <a:spcPts val="0"/>
          </a:spcAft>
          <a:buSzPct val="80000"/>
          <a:defRPr sz="900" dirty="0" smtClean="0">
            <a:latin typeface="맑은 고딕" pitchFamily="50" charset="-127"/>
            <a:ea typeface="맑은 고딕" pitchFamily="50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espin Global 2017" id="{FE0CE7A0-BC25-4E43-9C07-3C0A8A92DB5B}" vid="{634D5282-CA6C-47ED-A1E1-D31ED67682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6778</TotalTime>
  <Words>6378</Words>
  <Application>Microsoft Office PowerPoint</Application>
  <PresentationFormat>On-screen Show (4:3)</PresentationFormat>
  <Paragraphs>989</Paragraphs>
  <Slides>218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25" baseType="lpstr">
      <vt:lpstr>Malgun Gothic</vt:lpstr>
      <vt:lpstr>Arial</vt:lpstr>
      <vt:lpstr>Calibri</vt:lpstr>
      <vt:lpstr>inherit</vt:lpstr>
      <vt:lpstr>Wingdings</vt:lpstr>
      <vt:lpstr>나눔스퀘어 Bold</vt:lpstr>
      <vt:lpstr>SoluM 2020</vt:lpstr>
      <vt:lpstr>Azure Kubernetes Service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YML</vt:lpstr>
      <vt:lpstr>Docker</vt:lpstr>
      <vt:lpstr>Scaling out manually</vt:lpstr>
      <vt:lpstr>Docker</vt:lpstr>
      <vt:lpstr>Monitoring</vt:lpstr>
      <vt:lpstr>Docker (Horizontal pod scaler – HPA)</vt:lpstr>
      <vt:lpstr>Docker</vt:lpstr>
      <vt:lpstr>Updating a configuration file</vt:lpstr>
      <vt:lpstr>Docker</vt:lpstr>
      <vt:lpstr>Docker</vt:lpstr>
      <vt:lpstr>Docker</vt:lpstr>
      <vt:lpstr>Deleting the cluster</vt:lpstr>
      <vt:lpstr>Microsoft Azure AKS</vt:lpstr>
      <vt:lpstr>Creating AKS Cluster </vt:lpstr>
      <vt:lpstr>Testing on Ubuntu (az login) </vt:lpstr>
      <vt:lpstr>Creating Resource Group</vt:lpstr>
      <vt:lpstr>Creating AKS Cluster</vt:lpstr>
      <vt:lpstr>Download AKS Credential</vt:lpstr>
      <vt:lpstr>checking which services are on running.</vt:lpstr>
      <vt:lpstr>Checking account (by using az)</vt:lpstr>
      <vt:lpstr>Commands</vt:lpstr>
      <vt:lpstr>K8S (Presently, there is no pod)</vt:lpstr>
      <vt:lpstr>Test</vt:lpstr>
      <vt:lpstr>K8S</vt:lpstr>
      <vt:lpstr>K8S</vt:lpstr>
      <vt:lpstr>K8S (Delete Command)</vt:lpstr>
      <vt:lpstr>K8S by using yaml file</vt:lpstr>
      <vt:lpstr>K8S</vt:lpstr>
      <vt:lpstr>K8S</vt:lpstr>
      <vt:lpstr>K8S (indentation is very important, --- means a delimiter)</vt:lpstr>
      <vt:lpstr>K8S </vt:lpstr>
      <vt:lpstr>K8S</vt:lpstr>
      <vt:lpstr>Azure CI/CD</vt:lpstr>
      <vt:lpstr>Azure Pipeline</vt:lpstr>
      <vt:lpstr>Azure Pipeline</vt:lpstr>
      <vt:lpstr>Azure Pipeline</vt:lpstr>
      <vt:lpstr>Azure Pipeline</vt:lpstr>
      <vt:lpstr>Azure Pipeline</vt:lpstr>
      <vt:lpstr>Azure Pipeline (Adding Agent Jobs)</vt:lpstr>
      <vt:lpstr>Azure Pipeline (Adding Agent Jobs)</vt:lpstr>
      <vt:lpstr>Azure Pipeline (Agent Job)</vt:lpstr>
      <vt:lpstr>Azure Pipeline</vt:lpstr>
      <vt:lpstr>Azure Pipeline</vt:lpstr>
      <vt:lpstr>Azure Pipeline</vt:lpstr>
      <vt:lpstr>K8S</vt:lpstr>
      <vt:lpstr>Python Source Codes &amp; </vt:lpstr>
      <vt:lpstr>DevOps (Job in run )</vt:lpstr>
      <vt:lpstr>DevOps (Job in run )</vt:lpstr>
      <vt:lpstr>DevOps (Job in run )</vt:lpstr>
      <vt:lpstr>DevOps (Job in run )</vt:lpstr>
      <vt:lpstr>CI</vt:lpstr>
      <vt:lpstr>DevOps (Job in run )</vt:lpstr>
      <vt:lpstr>Docker Hub (Please use public repository) </vt:lpstr>
      <vt:lpstr>CD</vt:lpstr>
      <vt:lpstr>CD (Docker Registry)</vt:lpstr>
      <vt:lpstr>CD (AKS Cluster)</vt:lpstr>
      <vt:lpstr>CD (AKS Cluster - Result)</vt:lpstr>
      <vt:lpstr>CD</vt:lpstr>
      <vt:lpstr>CD</vt:lpstr>
      <vt:lpstr>CD</vt:lpstr>
      <vt:lpstr>DevOps (Job in run )</vt:lpstr>
      <vt:lpstr>DevOps (Job in run )</vt:lpstr>
      <vt:lpstr>DevOps (Job in run )</vt:lpstr>
      <vt:lpstr>DevOps (Job in run )</vt:lpstr>
      <vt:lpstr>DevOps (Job in run )</vt:lpstr>
      <vt:lpstr>hub docker </vt:lpstr>
      <vt:lpstr>CD (Release format)</vt:lpstr>
      <vt:lpstr>CD (Enable)</vt:lpstr>
      <vt:lpstr>CD</vt:lpstr>
      <vt:lpstr>CD (Pre-approval, Post-approval)</vt:lpstr>
      <vt:lpstr>CD (Pre-approval, Post-approval)</vt:lpstr>
      <vt:lpstr>Azure Container RegistryID &amp; Password</vt:lpstr>
      <vt:lpstr>ACR</vt:lpstr>
      <vt:lpstr>ACR</vt:lpstr>
      <vt:lpstr>ACR</vt:lpstr>
      <vt:lpstr>ACR</vt:lpstr>
      <vt:lpstr>ACR</vt:lpstr>
      <vt:lpstr>Creating AKS Cluster </vt:lpstr>
      <vt:lpstr>Push Docker image </vt:lpstr>
      <vt:lpstr>Adding Service Connection</vt:lpstr>
      <vt:lpstr>ACR</vt:lpstr>
      <vt:lpstr>ACR</vt:lpstr>
      <vt:lpstr>ACR</vt:lpstr>
      <vt:lpstr>ACR</vt:lpstr>
      <vt:lpstr>ACR (Before applying ACR)</vt:lpstr>
      <vt:lpstr>ACR (After applying ACR and new K8S cluster)</vt:lpstr>
      <vt:lpstr>Creating</vt:lpstr>
      <vt:lpstr>ACR</vt:lpstr>
      <vt:lpstr>Constructing Pipeline ImageCreator </vt:lpstr>
      <vt:lpstr>Creating Resource group and ACR</vt:lpstr>
      <vt:lpstr>Screen Capture - 1</vt:lpstr>
      <vt:lpstr>Screen Capture - 2</vt:lpstr>
      <vt:lpstr>Screen Capture - 3</vt:lpstr>
      <vt:lpstr>Creating AKS Cluster </vt:lpstr>
      <vt:lpstr>Pipeline - ImageCreator </vt:lpstr>
      <vt:lpstr>Pipeline - ImageCreator </vt:lpstr>
      <vt:lpstr>Pipeline - ImageCreator </vt:lpstr>
      <vt:lpstr>Pipeline - ImageCreator </vt:lpstr>
      <vt:lpstr>Pipeline - ImageCreator </vt:lpstr>
      <vt:lpstr>Pipeline - ImageCreator </vt:lpstr>
      <vt:lpstr>Pipeline - ImageCreator </vt:lpstr>
      <vt:lpstr>Pipeline - ImageCreator </vt:lpstr>
      <vt:lpstr>Pipeline - ImageCreator </vt:lpstr>
      <vt:lpstr>Pipeline - ImageCreator </vt:lpstr>
      <vt:lpstr>Pipeline - ImageCreator </vt:lpstr>
      <vt:lpstr>Pipeline - ImageCreator </vt:lpstr>
      <vt:lpstr>Pipeline - ImageCreator </vt:lpstr>
      <vt:lpstr>Release - ImageCreator </vt:lpstr>
      <vt:lpstr>Release - ImageCreator </vt:lpstr>
      <vt:lpstr>Release - ImageCreator </vt:lpstr>
      <vt:lpstr>Release - ImageCreator </vt:lpstr>
      <vt:lpstr>Release - ImageCreator </vt:lpstr>
      <vt:lpstr>Release - ImageCreator </vt:lpstr>
      <vt:lpstr>Release - ImageCreator </vt:lpstr>
      <vt:lpstr>Release - ImageCreator </vt:lpstr>
      <vt:lpstr>Release - ImageCreator </vt:lpstr>
      <vt:lpstr>Release - ImageCreator </vt:lpstr>
      <vt:lpstr>Release - ImageCreator </vt:lpstr>
      <vt:lpstr>Constructing Pipeline Inbound</vt:lpstr>
      <vt:lpstr>Pipeline - inbound</vt:lpstr>
      <vt:lpstr>Pipeline - inbound</vt:lpstr>
      <vt:lpstr>Pipeline - inbound</vt:lpstr>
      <vt:lpstr>Pipeline - inbound</vt:lpstr>
      <vt:lpstr>Pipeline - inbound</vt:lpstr>
      <vt:lpstr>Pipeline - inbound</vt:lpstr>
      <vt:lpstr>Release - inbound</vt:lpstr>
      <vt:lpstr>Release - inbound</vt:lpstr>
      <vt:lpstr>Release - inbound</vt:lpstr>
      <vt:lpstr>Release - inbound</vt:lpstr>
      <vt:lpstr>Constructing Pipeline Outbound</vt:lpstr>
      <vt:lpstr>Pipeline - outbound</vt:lpstr>
      <vt:lpstr>Pipeline - outbound</vt:lpstr>
      <vt:lpstr>Pipeline - outbound</vt:lpstr>
      <vt:lpstr>Release - outbound</vt:lpstr>
      <vt:lpstr>Release - outbound</vt:lpstr>
      <vt:lpstr>Release - outbound</vt:lpstr>
      <vt:lpstr>Release - outbound</vt:lpstr>
      <vt:lpstr>Constructing Pipeline API Service</vt:lpstr>
      <vt:lpstr>Pipeline - apiservice</vt:lpstr>
      <vt:lpstr>Pipeline - apiservice</vt:lpstr>
      <vt:lpstr>Pipeline - apiservice</vt:lpstr>
      <vt:lpstr>Pipeline - apiservice</vt:lpstr>
      <vt:lpstr>Release - apiservice</vt:lpstr>
      <vt:lpstr>Release - apiservice</vt:lpstr>
      <vt:lpstr>Constructing Pipeline image-creator  without building the source codes</vt:lpstr>
      <vt:lpstr>Pipeline - imagecreator</vt:lpstr>
      <vt:lpstr>Pipeline - imagecreator</vt:lpstr>
      <vt:lpstr>Release - imagecreator</vt:lpstr>
      <vt:lpstr>Release - imagecreator</vt:lpstr>
      <vt:lpstr>Release - imagecreator</vt:lpstr>
      <vt:lpstr>Pipeline - imagecreator</vt:lpstr>
      <vt:lpstr>How to use kubernetes  with our microservices</vt:lpstr>
      <vt:lpstr>How to manage multiple clusters in AKS</vt:lpstr>
      <vt:lpstr>How to switch cluster</vt:lpstr>
      <vt:lpstr>How to check the cluster information in the list</vt:lpstr>
      <vt:lpstr>cluster-info</vt:lpstr>
      <vt:lpstr>How to get information of a specific node</vt:lpstr>
      <vt:lpstr>YAML Template from github</vt:lpstr>
      <vt:lpstr>Checking the status of pods and nodes periodically </vt:lpstr>
      <vt:lpstr>Managing the number of nodes </vt:lpstr>
      <vt:lpstr>How to update the docker image on AKS cluster</vt:lpstr>
      <vt:lpstr>What is the parameter $(Build.BuildId)  ?</vt:lpstr>
      <vt:lpstr>How to check the status of all</vt:lpstr>
      <vt:lpstr>How to configure Public IP Address</vt:lpstr>
      <vt:lpstr>How to configure Public IP Address - Test</vt:lpstr>
      <vt:lpstr>How to delete Public IP Address - Test</vt:lpstr>
      <vt:lpstr>Test (Public IP  - egress)</vt:lpstr>
      <vt:lpstr>outbound public IP</vt:lpstr>
      <vt:lpstr>The screenshot when executing all services </vt:lpstr>
      <vt:lpstr>Useful commands for K8S</vt:lpstr>
      <vt:lpstr>How to “Live Tail” Kubernetes Logs</vt:lpstr>
      <vt:lpstr>How to debug multiple microservices  </vt:lpstr>
      <vt:lpstr>How to start our microservices on AKS cluster</vt:lpstr>
      <vt:lpstr>How to setup a VM  for monitoring AKS </vt:lpstr>
      <vt:lpstr>VM to monitor AKS Cluster for all members</vt:lpstr>
      <vt:lpstr>How to install az</vt:lpstr>
      <vt:lpstr>How to log in </vt:lpstr>
      <vt:lpstr>How to install docker</vt:lpstr>
      <vt:lpstr>How to install kubectl </vt:lpstr>
      <vt:lpstr>How to install kubectl </vt:lpstr>
      <vt:lpstr>How to manage multiple clusters in AKS</vt:lpstr>
      <vt:lpstr>where is information for connecting to my kubernetes ? </vt:lpstr>
      <vt:lpstr>How to execute and debug  each microservice</vt:lpstr>
      <vt:lpstr>How to start and stop each microsevice</vt:lpstr>
      <vt:lpstr>How to check logs of each microsevice</vt:lpstr>
      <vt:lpstr>How to check logs of each microsevice</vt:lpstr>
      <vt:lpstr>How to update the container image of each microservice </vt:lpstr>
      <vt:lpstr>How to update the container image of each microservice </vt:lpstr>
      <vt:lpstr>How to use label information (--show-labels)</vt:lpstr>
      <vt:lpstr>How to check the status of pod</vt:lpstr>
      <vt:lpstr>How to check the status of node</vt:lpstr>
      <vt:lpstr>Namespace (Resource separation)</vt:lpstr>
      <vt:lpstr>How to check CPU and memory usage of each pod</vt:lpstr>
      <vt:lpstr>How to use Application Gateway</vt:lpstr>
      <vt:lpstr>How</vt:lpstr>
      <vt:lpstr>How</vt:lpstr>
      <vt:lpstr>How</vt:lpstr>
      <vt:lpstr>How</vt:lpstr>
      <vt:lpstr>How</vt:lpstr>
      <vt:lpstr>How</vt:lpstr>
      <vt:lpstr>How</vt:lpstr>
      <vt:lpstr>How</vt:lpstr>
      <vt:lpstr>How</vt:lpstr>
      <vt:lpstr>How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시스템 구축 방안 &gt; 1.2 SW 시스템 구성도 [3/3]</dc:title>
  <dc:creator>user</dc:creator>
  <cp:lastModifiedBy>SolumIndia</cp:lastModifiedBy>
  <cp:revision>476</cp:revision>
  <cp:lastPrinted>2020-03-02T10:02:42Z</cp:lastPrinted>
  <dcterms:created xsi:type="dcterms:W3CDTF">2020-02-04T01:20:35Z</dcterms:created>
  <dcterms:modified xsi:type="dcterms:W3CDTF">2021-07-14T15:02:28Z</dcterms:modified>
</cp:coreProperties>
</file>